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7" r:id="rId13"/>
    <p:sldId id="276" r:id="rId14"/>
    <p:sldId id="27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10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57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ESG bonds are always oversubscribed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https://www.spglobal.com/commodity-insights/en/news-research/latest-news/metals/012825-eu-europe-focus-on-increasing-ev-uptake-to-phase-out-ice-sales-by-2035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0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0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8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1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8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8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9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7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7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8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5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8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https://images.unsplash.com/photo-1732193888446-b772d6c0d66f?crop=entropy&amp;cs=tinysrgb&amp;fit=max&amp;fm=jpg&amp;ixid=M3wyMTIyMnwwfDF8c2VhcmNofDUxfHxFVnxlbnwwfHx8fDE3NDM3ODU2NzZ8MA&amp;ixlib=rb-4.0.3&amp;q=80&amp;w=1080"/>
          <p:cNvPicPr>
            <a:picLocks noChangeAspect="1"/>
          </p:cNvPicPr>
          <p:nvPr/>
        </p:nvPicPr>
        <p:blipFill>
          <a:blip r:embed="rId3"/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372229" y="475488"/>
            <a:ext cx="6675310" cy="3763137"/>
          </a:xfrm>
          <a:prstGeom prst="roundRect">
            <a:avLst>
              <a:gd name="adj" fmla="val -24299"/>
            </a:avLst>
          </a:prstGeom>
          <a:solidFill>
            <a:srgbClr val="FFFFFF"/>
          </a:solidFill>
          <a:ln/>
        </p:spPr>
        <p:txBody>
          <a:bodyPr wrap="square" lIns="370851" tIns="444259" rIns="370851" bIns="444259" rtlCol="0" anchor="ctr"/>
          <a:lstStyle/>
          <a:p>
            <a:pPr algn="ctr">
              <a:lnSpc>
                <a:spcPts val="2363"/>
              </a:lnSpc>
            </a:pPr>
            <a:endParaRPr lang="en-US" sz="1350" dirty="0"/>
          </a:p>
        </p:txBody>
      </p:sp>
      <p:sp>
        <p:nvSpPr>
          <p:cNvPr id="5" name="Text 1"/>
          <p:cNvSpPr/>
          <p:nvPr/>
        </p:nvSpPr>
        <p:spPr>
          <a:xfrm>
            <a:off x="2031293" y="1363605"/>
            <a:ext cx="5160665" cy="200025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ts val="7875"/>
              </a:lnSpc>
            </a:pPr>
            <a:r>
              <a:rPr lang="en-US" sz="5300" b="0" kern="0" spc="-24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Rapid EV Battery </a:t>
            </a:r>
            <a:endParaRPr lang="en-US" sz="5250" dirty="0"/>
          </a:p>
          <a:p>
            <a:pPr algn="ctr">
              <a:lnSpc>
                <a:spcPts val="7875"/>
              </a:lnSpc>
            </a:pPr>
            <a:r>
              <a:rPr lang="en-US" sz="5300" b="0" kern="0" spc="-24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Exchange System</a:t>
            </a:r>
            <a:endParaRPr lang="en-US" sz="5250" dirty="0"/>
          </a:p>
        </p:txBody>
      </p:sp>
      <p:sp>
        <p:nvSpPr>
          <p:cNvPr id="6" name="Text 2"/>
          <p:cNvSpPr/>
          <p:nvPr/>
        </p:nvSpPr>
        <p:spPr>
          <a:xfrm>
            <a:off x="1960156" y="3646517"/>
            <a:ext cx="5238651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JASPER EV TECH INCORPORATED - JASPER EN FRANCE - INCUBATED BY </a:t>
            </a:r>
            <a:r>
              <a:rPr lang="en-US" sz="700" b="1" kern="0" spc="120" dirty="0" err="1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FASTERCAPITAL</a:t>
            </a:r>
            <a:endParaRPr lang="en-US" sz="675" dirty="0"/>
          </a:p>
        </p:txBody>
      </p:sp>
      <p:sp>
        <p:nvSpPr>
          <p:cNvPr id="7" name="Shape 3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2091957" y="914432"/>
            <a:ext cx="5233775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9" name="Text 5"/>
          <p:cNvSpPr/>
          <p:nvPr/>
        </p:nvSpPr>
        <p:spPr>
          <a:xfrm>
            <a:off x="481520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FFFFFF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262" y="223306"/>
            <a:ext cx="8191401" cy="433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413"/>
              </a:lnSpc>
            </a:pPr>
            <a:r>
              <a:rPr lang="en-US" sz="1800" b="0" kern="0" spc="-24" dirty="0">
                <a:solidFill>
                  <a:srgbClr val="FFFFFF"/>
                </a:solidFill>
                <a:latin typeface="Anybody" pitchFamily="34" charset="0"/>
                <a:ea typeface="Anybody" pitchFamily="34" charset="-122"/>
                <a:cs typeface="Anybody" pitchFamily="34" charset="-120"/>
              </a:rPr>
              <a:t>                                                              </a:t>
            </a:r>
            <a:endParaRPr lang="en-US" sz="2625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812502"/>
              </p:ext>
            </p:extLst>
          </p:nvPr>
        </p:nvGraphicFramePr>
        <p:xfrm>
          <a:off x="88608" y="1029037"/>
          <a:ext cx="8929885" cy="3847832"/>
        </p:xfrm>
        <a:graphic>
          <a:graphicData uri="http://schemas.openxmlformats.org/drawingml/2006/table">
            <a:tbl>
              <a:tblPr/>
              <a:tblGrid>
                <a:gridCol w="449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7832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Compatibility: Compatible with multiple EV brands.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Supports rather than competes with EU auto manufacturers.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Hybrid Charging Capability: Protects existing infrastructure investment. Allows for both battery exchange and plug-in charging (home, office, roadside). 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 err="1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hermal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 and BMS Architecture: Jasper LIFEPO4 batteries allow thermal management and BMS to be offloaded to the exchange station rather than integrated into the vehicle.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Lowers cost to consumers.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Grid Integration: Robust battery inventory allows recharging of depleted batteries during off peak hours as needed.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Regulatory Compliance: Privately held IP with endorsements from EU governments of Germany, Austria, France, Italy, as well as Switzerland, Lichtenstein.BatteryExchange: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Seamless process without the need to remove the depleted battery before inserting the new one.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Modular Battery Loading: Supports multiple batteries for larger vehicles.</a:t>
                      </a:r>
                      <a:endParaRPr lang="en-US" sz="1050" dirty="0">
                        <a:latin typeface="Questrial" charset="0"/>
                        <a:ea typeface="Questrial" charset="0"/>
                        <a:cs typeface="Questrial" charset="0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D2D2D2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2D2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2D2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Compatibility: Proprietary system exclusive to NIO vehicles which are manufactured in China.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Competes with EU auto manufacturers.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Hybrid Charging Capability: Primarily relies on battery swapping stations.​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Thermal and BMS Architecture: Integrated thermal and battery management within each vehicle raising vehicle cost and maintenance.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Grid Integration: Centralized model with local electricity demand spikes.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Regulatory Compliance: China-based operations with current regulatory concerns in the EU.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Battery Exchange:  Requires removal of the depleted battery before installing a new one.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Questrial" pitchFamily="34" charset="0"/>
                          <a:ea typeface="Questrial" pitchFamily="34" charset="-122"/>
                          <a:cs typeface="Questrial" pitchFamily="34" charset="-120"/>
                        </a:rPr>
                        <a:t>Modular Battery Loading: Fixed single-pack system.</a:t>
                      </a:r>
                      <a:endParaRPr lang="en-US" sz="1050" dirty="0">
                        <a:latin typeface="Questrial" charset="0"/>
                        <a:ea typeface="Questrial" charset="0"/>
                        <a:cs typeface="Questrial" charset="0"/>
                      </a:endParaRP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D2D2D2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2D2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2D2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2D2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1"/>
          <p:cNvSpPr/>
          <p:nvPr/>
        </p:nvSpPr>
        <p:spPr>
          <a:xfrm>
            <a:off x="191585" y="78518"/>
            <a:ext cx="8752582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413"/>
              </a:lnSpc>
            </a:pPr>
            <a:r>
              <a:rPr lang="en-US" sz="2600" b="0" kern="0" spc="-24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Jasper vs. NIO Battery Exchange Systems</a:t>
            </a:r>
            <a:endParaRPr lang="en-US" sz="2625" dirty="0"/>
          </a:p>
        </p:txBody>
      </p:sp>
      <p:sp>
        <p:nvSpPr>
          <p:cNvPr id="6" name="Text 2"/>
          <p:cNvSpPr/>
          <p:nvPr/>
        </p:nvSpPr>
        <p:spPr>
          <a:xfrm>
            <a:off x="97680" y="552780"/>
            <a:ext cx="447431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600"/>
              </a:lnSpc>
            </a:pPr>
            <a:r>
              <a:rPr lang="en-US" sz="18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Jasper </a:t>
            </a:r>
            <a:endParaRPr lang="en-US" sz="1800" dirty="0"/>
          </a:p>
        </p:txBody>
      </p:sp>
      <p:sp>
        <p:nvSpPr>
          <p:cNvPr id="7" name="Text 3"/>
          <p:cNvSpPr/>
          <p:nvPr/>
        </p:nvSpPr>
        <p:spPr>
          <a:xfrm>
            <a:off x="4592931" y="549099"/>
            <a:ext cx="445412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600"/>
              </a:lnSpc>
            </a:pPr>
            <a:r>
              <a:rPr lang="en-US" sz="18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NIO 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IP Strength &amp;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Granted patents: US9637093B2, EP2885170B1, MX2015011785A, and national EU filings</a:t>
            </a:r>
          </a:p>
          <a:p>
            <a:pPr>
              <a:defRPr sz="2000"/>
            </a:pPr>
            <a:r>
              <a:t>Key claims: seamless battery exchange, modular installation, multi-pack scalability, voltage-matching inverter</a:t>
            </a:r>
          </a:p>
          <a:p>
            <a:pPr>
              <a:defRPr sz="2000"/>
            </a:pPr>
            <a:r>
              <a:t>Jurisdictions: US, Mexico, France, Germany, Italy, Austria, Switzerland</a:t>
            </a:r>
          </a:p>
          <a:p>
            <a:pPr>
              <a:defRPr sz="2000"/>
            </a:pPr>
            <a:r>
              <a:t>Issued before competing applications by Tesla and others</a:t>
            </a:r>
          </a:p>
          <a:p>
            <a:pPr>
              <a:defRPr sz="2000"/>
            </a:pPr>
            <a:r>
              <a:t>Defensive positioning against AMPLE, NIO, Tesla — with enforceable claims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IP Valuation &amp; Collateral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>
              <a:defRPr sz="2000"/>
            </a:pPr>
            <a:r>
              <a:rPr dirty="0"/>
              <a:t>Valuation by Green Carbon Recovery (Dec 2022):</a:t>
            </a:r>
          </a:p>
          <a:p>
            <a:pPr>
              <a:defRPr sz="2000"/>
            </a:pPr>
            <a:r>
              <a:rPr dirty="0"/>
              <a:t>   • Low: $25.65M | High: $67.2M (2025)</a:t>
            </a:r>
          </a:p>
          <a:p>
            <a:pPr>
              <a:defRPr sz="2000"/>
            </a:pPr>
            <a:r>
              <a:rPr dirty="0"/>
              <a:t>   • Projected 2050: $6.4B–$16.8B based on TAM/SAM licensing</a:t>
            </a:r>
          </a:p>
          <a:p>
            <a:pPr>
              <a:defRPr sz="2000"/>
            </a:pPr>
            <a:r>
              <a:rPr dirty="0" err="1"/>
              <a:t>UCC</a:t>
            </a:r>
            <a:r>
              <a:rPr dirty="0"/>
              <a:t> lien and USPTO assignment ready</a:t>
            </a:r>
          </a:p>
          <a:p>
            <a:pPr>
              <a:defRPr sz="2000"/>
            </a:pPr>
            <a:r>
              <a:rPr dirty="0"/>
              <a:t>Licensed-use model: €250/vehicle + €2 per swap</a:t>
            </a:r>
          </a:p>
          <a:p>
            <a:pPr>
              <a:defRPr sz="2000"/>
            </a:pPr>
            <a:r>
              <a:rPr dirty="0"/>
              <a:t>IP-backed revenue validated by ongoing Volkswagen B2B talks</a:t>
            </a:r>
            <a:endParaRPr lang="en-US" dirty="0"/>
          </a:p>
          <a:p>
            <a:pPr>
              <a:defRPr sz="2000"/>
            </a:pPr>
            <a:r>
              <a:rPr lang="en-US" sz="150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Zero-cobalt batteries align with </a:t>
            </a:r>
            <a:r>
              <a:rPr lang="en-US" sz="1500" dirty="0" err="1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ESG</a:t>
            </a:r>
            <a:r>
              <a:rPr lang="en-US" sz="150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mandates.</a:t>
            </a:r>
            <a:endParaRPr lang="en-US" sz="1500" dirty="0"/>
          </a:p>
          <a:p>
            <a:pPr marL="0" indent="0">
              <a:buNone/>
              <a:defRPr sz="2000"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Proposed IP-Backed Loan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pPr>
              <a:defRPr sz="2000"/>
            </a:pPr>
            <a:r>
              <a:t>Loan amount requested: $2M–$5M (USD)</a:t>
            </a:r>
          </a:p>
          <a:p>
            <a:pPr>
              <a:defRPr sz="2000"/>
            </a:pPr>
            <a:r>
              <a:t>Use of funds: prototype manufacturing, EU facility setup, licensing expansion</a:t>
            </a:r>
          </a:p>
          <a:p>
            <a:pPr>
              <a:defRPr sz="2000"/>
            </a:pPr>
            <a:r>
              <a:t>Collateral: Jasper Patent Family – fully granted &amp; valued</a:t>
            </a:r>
          </a:p>
          <a:p>
            <a:pPr>
              <a:defRPr sz="2000"/>
            </a:pPr>
            <a:r>
              <a:t>Term: 3–5 years | Buyout or conversion option at maturity</a:t>
            </a:r>
          </a:p>
          <a:p>
            <a:pPr>
              <a:defRPr sz="2000"/>
            </a:pPr>
            <a:r>
              <a:t>Structured for non-dilutive capital with strategic IP leaseback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7782" y="1323975"/>
            <a:ext cx="8191302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4950"/>
              </a:lnSpc>
            </a:pPr>
            <a:r>
              <a:rPr lang="en-US" sz="1500" b="1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By 2030, 30M EVs projected in Europe.</a:t>
            </a:r>
            <a:endParaRPr lang="en-US" sz="4500" dirty="0"/>
          </a:p>
          <a:p>
            <a:pPr algn="ctr">
              <a:lnSpc>
                <a:spcPts val="4950"/>
              </a:lnSpc>
            </a:pPr>
            <a:r>
              <a:rPr lang="en-US" sz="1500" b="1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Innovative Jasper System addresses Urban EV challenges. </a:t>
            </a:r>
            <a:endParaRPr lang="en-US" sz="4500" dirty="0"/>
          </a:p>
          <a:p>
            <a:pPr algn="ctr">
              <a:lnSpc>
                <a:spcPts val="4950"/>
              </a:lnSpc>
            </a:pPr>
            <a:r>
              <a:rPr lang="en-US" sz="1500" b="1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Millions of vehicles + thousands of exchange stations = billions in infrastructure revenue.</a:t>
            </a:r>
            <a:endParaRPr lang="en-US" sz="4500" dirty="0"/>
          </a:p>
          <a:p>
            <a:pPr algn="ctr">
              <a:lnSpc>
                <a:spcPts val="4950"/>
              </a:lnSpc>
            </a:pPr>
            <a:r>
              <a:rPr lang="en-US" sz="1500" b="1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Jasper captures a premium service market with green incentives &amp; manufacturer partnerships.</a:t>
            </a:r>
            <a:endParaRPr lang="en-US" sz="4500" dirty="0"/>
          </a:p>
        </p:txBody>
      </p:sp>
      <p:sp>
        <p:nvSpPr>
          <p:cNvPr id="4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FFFFFF">
              <a:alpha val="23000"/>
            </a:srgbClr>
          </a:solidFill>
          <a:ln w="5292">
            <a:solidFill>
              <a:srgbClr val="FFFFFF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482911" y="694350"/>
            <a:ext cx="8184994" cy="0"/>
          </a:xfrm>
          <a:prstGeom prst="line">
            <a:avLst/>
          </a:prstGeom>
          <a:solidFill>
            <a:srgbClr val="FFFFFF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Text 3"/>
          <p:cNvSpPr/>
          <p:nvPr/>
        </p:nvSpPr>
        <p:spPr>
          <a:xfrm>
            <a:off x="476250" y="733901"/>
            <a:ext cx="7248525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413"/>
              </a:lnSpc>
            </a:pPr>
            <a:r>
              <a:rPr lang="en-US" sz="26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        Market Opportunity in the European Union  </a:t>
            </a:r>
            <a:endParaRPr lang="en-US" sz="2625" dirty="0"/>
          </a:p>
        </p:txBody>
      </p:sp>
      <p:sp>
        <p:nvSpPr>
          <p:cNvPr id="7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FFFFFF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7910" y="1832874"/>
            <a:ext cx="3905250" cy="3333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2625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Early-stage agreement with top EU Electric Vehicle manufacturer to be an internal supplier of parts</a:t>
            </a:r>
            <a:endParaRPr lang="en-US" sz="2625" dirty="0"/>
          </a:p>
          <a:p>
            <a:pPr marL="190500" indent="-190500" algn="l">
              <a:lnSpc>
                <a:spcPts val="2625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 conversation with Swisslog France to supply exchange station mechanisms </a:t>
            </a:r>
            <a:endParaRPr lang="en-US" sz="2625" dirty="0"/>
          </a:p>
          <a:p>
            <a:pPr marL="190500" indent="-190500" algn="l">
              <a:lnSpc>
                <a:spcPts val="2625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Battery Recycling Plant and Factory with Siemens France automation equipment</a:t>
            </a:r>
            <a:endParaRPr lang="en-US" sz="2625" dirty="0"/>
          </a:p>
          <a:p>
            <a:pPr marL="190500" indent="-190500" algn="l">
              <a:lnSpc>
                <a:spcPts val="2625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Discussions with city governments and multiple Ministries in France</a:t>
            </a:r>
            <a:endParaRPr lang="en-US" sz="2625" dirty="0"/>
          </a:p>
          <a:p>
            <a:pPr algn="l">
              <a:lnSpc>
                <a:spcPts val="2625"/>
              </a:lnSpc>
            </a:pPr>
            <a:endParaRPr lang="en-US" sz="2625" dirty="0"/>
          </a:p>
        </p:txBody>
      </p:sp>
      <p:pic>
        <p:nvPicPr>
          <p:cNvPr id="4" name="Image 0" descr="https://pitch-assets-ccb95893-de3f-4266-973c-20049231b248.s3.eu-west-1.amazonaws.com/5c879fb0-5f95-4a4f-805b-fe634a62cccf?pitch-bytes=1779284&amp;pitch-content-type=image%2Fjpeg"/>
          <p:cNvPicPr>
            <a:picLocks noChangeAspect="1"/>
          </p:cNvPicPr>
          <p:nvPr/>
        </p:nvPicPr>
        <p:blipFill>
          <a:blip r:embed="rId3"/>
          <a:srcRect t="21977" b="1633"/>
          <a:stretch/>
        </p:blipFill>
        <p:spPr>
          <a:xfrm>
            <a:off x="4761917" y="474700"/>
            <a:ext cx="3905250" cy="419366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Shape 2"/>
          <p:cNvSpPr/>
          <p:nvPr/>
        </p:nvSpPr>
        <p:spPr>
          <a:xfrm>
            <a:off x="475756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Text 3"/>
          <p:cNvSpPr/>
          <p:nvPr/>
        </p:nvSpPr>
        <p:spPr>
          <a:xfrm>
            <a:off x="476202" y="904875"/>
            <a:ext cx="3905151" cy="833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281"/>
              </a:lnSpc>
            </a:pPr>
            <a:r>
              <a:rPr lang="en-US" sz="26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Strategic &amp; Commercial Progress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7732" y="2266950"/>
            <a:ext cx="8191401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4950"/>
              </a:lnSpc>
            </a:pPr>
            <a:r>
              <a:rPr lang="en-US" sz="4500" b="1" kern="0" spc="-24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Batteries-as-a-Service (BaaS)</a:t>
            </a:r>
            <a:endParaRPr lang="en-US" sz="4500" dirty="0"/>
          </a:p>
        </p:txBody>
      </p:sp>
      <p:sp>
        <p:nvSpPr>
          <p:cNvPr id="4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FFFFFF">
              <a:alpha val="23000"/>
            </a:srgbClr>
          </a:solidFill>
          <a:ln w="5292">
            <a:solidFill>
              <a:srgbClr val="FFFFFF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482911" y="694350"/>
            <a:ext cx="8184994" cy="0"/>
          </a:xfrm>
          <a:prstGeom prst="line">
            <a:avLst/>
          </a:prstGeom>
          <a:solidFill>
            <a:srgbClr val="FFFFFF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Text 3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FFFFFF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1644047"/>
            <a:ext cx="8191848" cy="2800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363"/>
              </a:lnSpc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</a:t>
            </a:r>
            <a:r>
              <a:rPr lang="en-US" sz="18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Recurring revenue generated per battery exchange.</a:t>
            </a:r>
            <a:endParaRPr lang="en-US" sz="1350" dirty="0"/>
          </a:p>
          <a:p>
            <a:pPr marL="190500" indent="-190500" algn="l">
              <a:lnSpc>
                <a:spcPts val="3150"/>
              </a:lnSpc>
              <a:buSzPct val="100000"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License technology to electric vehicle manufacturers for integration.    </a:t>
            </a:r>
            <a:endParaRPr lang="en-US" sz="1350" dirty="0"/>
          </a:p>
          <a:p>
            <a:pPr marL="190500" indent="-190500" algn="l">
              <a:lnSpc>
                <a:spcPts val="3150"/>
              </a:lnSpc>
              <a:buSzPct val="100000"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 Sale of carbon credits.</a:t>
            </a:r>
            <a:endParaRPr lang="en-US" sz="1350" dirty="0"/>
          </a:p>
          <a:p>
            <a:pPr marL="190500" indent="-190500" algn="l">
              <a:lnSpc>
                <a:spcPts val="3150"/>
              </a:lnSpc>
              <a:buSzPct val="100000"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Franchise exchange stations.</a:t>
            </a:r>
            <a:endParaRPr lang="en-US" sz="1350" dirty="0"/>
          </a:p>
          <a:p>
            <a:pPr algn="l">
              <a:lnSpc>
                <a:spcPts val="2363"/>
              </a:lnSpc>
            </a:pPr>
            <a:endParaRPr lang="en-US" sz="1350" dirty="0"/>
          </a:p>
          <a:p>
            <a:pPr algn="l">
              <a:lnSpc>
                <a:spcPts val="2363"/>
              </a:lnSpc>
            </a:pPr>
            <a:endParaRPr lang="en-US" sz="1350" dirty="0"/>
          </a:p>
          <a:p>
            <a:pPr algn="l">
              <a:lnSpc>
                <a:spcPts val="2363"/>
              </a:lnSpc>
            </a:pPr>
            <a:endParaRPr lang="en-US" sz="1350" dirty="0"/>
          </a:p>
        </p:txBody>
      </p:sp>
      <p:sp>
        <p:nvSpPr>
          <p:cNvPr id="4" name="Shape 1"/>
          <p:cNvSpPr/>
          <p:nvPr/>
        </p:nvSpPr>
        <p:spPr>
          <a:xfrm>
            <a:off x="475756" y="692944"/>
            <a:ext cx="819150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Text 3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  <p:sp>
        <p:nvSpPr>
          <p:cNvPr id="7" name="Text 4"/>
          <p:cNvSpPr/>
          <p:nvPr/>
        </p:nvSpPr>
        <p:spPr>
          <a:xfrm>
            <a:off x="476250" y="961339"/>
            <a:ext cx="2905919" cy="4191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1" kern="0" spc="-24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Revenue Streams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470853" y="1783267"/>
            <a:ext cx="5345311" cy="731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Initial Pilot -100 vehicles with exchange stations</a:t>
            </a:r>
            <a:endParaRPr lang="en-US" sz="105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Facilities, Marketing, Admin and Personnel </a:t>
            </a:r>
            <a:endParaRPr lang="en-US" sz="105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   Debt retirement</a:t>
            </a:r>
            <a:endParaRPr lang="en-US" sz="1050" dirty="0"/>
          </a:p>
        </p:txBody>
      </p:sp>
      <p:sp>
        <p:nvSpPr>
          <p:cNvPr id="4" name="Text 1"/>
          <p:cNvSpPr/>
          <p:nvPr/>
        </p:nvSpPr>
        <p:spPr>
          <a:xfrm>
            <a:off x="1442423" y="1509547"/>
            <a:ext cx="347042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250"/>
              </a:lnSpc>
            </a:pPr>
            <a:r>
              <a:rPr lang="en-US" sz="1800" b="1" kern="0" spc="-24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Phase 2 - Bond (€30M)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2582496" y="2878531"/>
            <a:ext cx="5500936" cy="731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Expanded Pilot (€90M) - 500 vehicles plus exchange stations 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Facilities, Marketing, Admin and Personnel </a:t>
            </a:r>
            <a:endParaRPr lang="en-US" sz="120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Debt retirement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2433313" y="2661011"/>
            <a:ext cx="341267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350"/>
              </a:lnSpc>
            </a:pPr>
            <a:r>
              <a:rPr lang="en-US" sz="1800" b="1" kern="0" spc="-24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Phase 3 - Bond (€170M)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3571006" y="3938416"/>
            <a:ext cx="4394746" cy="7314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EU Market Expansion            </a:t>
            </a:r>
            <a:endParaRPr lang="en-US" sz="105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Build  battery and exchange station factories</a:t>
            </a:r>
            <a:endParaRPr lang="en-US" sz="105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Debt retirement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3430903" y="3655891"/>
            <a:ext cx="3547765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250"/>
              </a:lnSpc>
            </a:pPr>
            <a:r>
              <a:rPr lang="en-US" sz="1800" b="1" kern="0" spc="-24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Phase 4 - Bond (€300M)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475756" y="479446"/>
            <a:ext cx="819150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10" name="Shape 7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205FF8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11" name="Text 8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  <p:sp>
        <p:nvSpPr>
          <p:cNvPr id="12" name="Text 9"/>
          <p:cNvSpPr/>
          <p:nvPr/>
        </p:nvSpPr>
        <p:spPr>
          <a:xfrm>
            <a:off x="476567" y="659808"/>
            <a:ext cx="509036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250"/>
              </a:lnSpc>
            </a:pPr>
            <a:r>
              <a:rPr lang="en-US" sz="1800" b="1" kern="0" spc="-24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Phase 1 - Early Investment  (€2-3M)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607381" y="980465"/>
            <a:ext cx="5184428" cy="487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Build Prototype</a:t>
            </a:r>
            <a:endParaRPr lang="en-US" sz="1050" dirty="0"/>
          </a:p>
          <a:p>
            <a:pPr algn="l">
              <a:lnSpc>
                <a:spcPts val="1920"/>
              </a:lnSpc>
            </a:pPr>
            <a:r>
              <a:rPr lang="en-US" sz="12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Issuance of Climate Bond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76567" y="246129"/>
            <a:ext cx="3905250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575"/>
              </a:lnSpc>
            </a:pPr>
            <a:r>
              <a:rPr lang="en-US" sz="900" b="1" kern="0" spc="120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FUNDING PHASES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92388" y="792264"/>
            <a:ext cx="8175278" cy="396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2250"/>
              </a:lnSpc>
            </a:pPr>
            <a:r>
              <a:rPr lang="en-US" sz="1000" b="1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European  Green Bond  Standards: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8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Jasper EV Tech  meets or exceeds the European Union requirements for 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8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Green Bond funding under multiple categories.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000" b="1" kern="0" spc="6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Independent Verification</a:t>
            </a:r>
            <a:r>
              <a:rPr lang="en-US" sz="45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: 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8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ESG-aligned certifiers (e.g.,  SCOPE , Sustainalytics).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000" b="1" kern="0" spc="6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Institutional Backing</a:t>
            </a:r>
            <a:r>
              <a:rPr lang="en-US" sz="45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: 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8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EIB and other EU bodies provide partial guarantees/co-financing.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000" b="1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High Demand</a:t>
            </a:r>
            <a:r>
              <a:rPr lang="en-US" sz="9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: (Usually over-subscribed by 125%-150%)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8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Pension funds, ESG funds actively seek climate linked investment opportunities.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000" b="1" kern="0" spc="6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Certified by Green Carbon Recovery</a:t>
            </a:r>
            <a:r>
              <a:rPr lang="en-US" sz="45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: 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8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"Technically feasible, innovative, and aligned with Climate Bond ESG standards </a:t>
            </a:r>
            <a:endParaRPr lang="en-US" sz="4500" dirty="0"/>
          </a:p>
          <a:p>
            <a:pPr algn="l">
              <a:lnSpc>
                <a:spcPts val="2250"/>
              </a:lnSpc>
            </a:pPr>
            <a:r>
              <a:rPr lang="en-US" sz="1800" b="0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and the Paris Accord."</a:t>
            </a:r>
            <a:endParaRPr lang="en-US" sz="4500" dirty="0"/>
          </a:p>
          <a:p>
            <a:pPr algn="l">
              <a:lnSpc>
                <a:spcPts val="2250"/>
              </a:lnSpc>
            </a:pPr>
            <a:endParaRPr lang="en-US" sz="4500" dirty="0"/>
          </a:p>
        </p:txBody>
      </p:sp>
      <p:sp>
        <p:nvSpPr>
          <p:cNvPr id="4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FFFFFF">
              <a:alpha val="23000"/>
            </a:srgbClr>
          </a:solidFill>
          <a:ln w="5292">
            <a:solidFill>
              <a:srgbClr val="FFFFFF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492388" y="362670"/>
            <a:ext cx="8184994" cy="0"/>
          </a:xfrm>
          <a:prstGeom prst="line">
            <a:avLst/>
          </a:prstGeom>
          <a:solidFill>
            <a:srgbClr val="FFFFFF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Text 3"/>
          <p:cNvSpPr/>
          <p:nvPr/>
        </p:nvSpPr>
        <p:spPr>
          <a:xfrm>
            <a:off x="492388" y="408963"/>
            <a:ext cx="6924229" cy="4009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120"/>
              </a:lnSpc>
            </a:pPr>
            <a:r>
              <a:rPr lang="en-US" sz="2400" b="0" kern="0" spc="-24" dirty="0">
                <a:solidFill>
                  <a:srgbClr val="FFFFFF"/>
                </a:solidFill>
                <a:latin typeface="Atkinson Hyperlegible" pitchFamily="34" charset="0"/>
                <a:ea typeface="Atkinson Hyperlegible" pitchFamily="34" charset="-122"/>
                <a:cs typeface="Atkinson Hyperlegible" pitchFamily="34" charset="-120"/>
              </a:rPr>
              <a:t>J</a:t>
            </a:r>
            <a:r>
              <a:rPr lang="en-US" sz="2400" b="0" kern="0" spc="-24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asper EV Tech and Climate Bond Requirements</a:t>
            </a:r>
            <a:r>
              <a:rPr lang="en-US" sz="2400" b="0" kern="0" spc="-24" dirty="0">
                <a:solidFill>
                  <a:srgbClr val="FFFFFF"/>
                </a:solidFill>
                <a:latin typeface="Atkinson Hyperlegible" pitchFamily="34" charset="0"/>
                <a:ea typeface="Atkinson Hyperlegible" pitchFamily="34" charset="-122"/>
                <a:cs typeface="Atkinson Hyperlegible" pitchFamily="34" charset="-120"/>
              </a:rPr>
              <a:t> 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FFFFFF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87854" y="745738"/>
            <a:ext cx="8190062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5850"/>
              </a:lnSpc>
            </a:pPr>
            <a:r>
              <a:rPr lang="en-US" sz="4500" b="0" kern="0" spc="-24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Capital Ask </a:t>
            </a:r>
            <a:endParaRPr lang="en-US" sz="4500" dirty="0"/>
          </a:p>
        </p:txBody>
      </p:sp>
      <p:sp>
        <p:nvSpPr>
          <p:cNvPr id="4" name="Text 1"/>
          <p:cNvSpPr/>
          <p:nvPr/>
        </p:nvSpPr>
        <p:spPr>
          <a:xfrm>
            <a:off x="535237" y="1653879"/>
            <a:ext cx="8260309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150"/>
              </a:lnSpc>
            </a:pPr>
            <a:r>
              <a:rPr lang="en-US" sz="1800" b="1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Seeking €2M- </a:t>
            </a:r>
            <a:r>
              <a:rPr lang="en-US" b="1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€3 </a:t>
            </a:r>
            <a:r>
              <a:rPr lang="en-US" sz="1800" b="1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from early-stage investors to: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518726" y="3134012"/>
            <a:ext cx="7412633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600"/>
              </a:lnSpc>
            </a:pPr>
            <a:r>
              <a:rPr lang="en-US" sz="18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Early -Stage Investors receive:</a:t>
            </a:r>
            <a:endParaRPr lang="en-US" sz="2400" dirty="0"/>
          </a:p>
          <a:p>
            <a:pPr algn="l">
              <a:lnSpc>
                <a:spcPts val="3600"/>
              </a:lnSpc>
            </a:pPr>
            <a:r>
              <a:rPr lang="en-US" b="1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R</a:t>
            </a:r>
            <a:r>
              <a:rPr lang="en-US" sz="1800" b="1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epayment from initial bond proceeds </a:t>
            </a:r>
            <a:endParaRPr lang="en-US" sz="2400" dirty="0"/>
          </a:p>
          <a:p>
            <a:pPr algn="l">
              <a:lnSpc>
                <a:spcPts val="3600"/>
              </a:lnSpc>
            </a:pPr>
            <a:r>
              <a:rPr lang="en-US" sz="1800" b="1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Or may exercise option for conversion to Preferred Stock</a:t>
            </a:r>
            <a:endParaRPr lang="en-US" sz="2400" dirty="0"/>
          </a:p>
        </p:txBody>
      </p:sp>
      <p:sp>
        <p:nvSpPr>
          <p:cNvPr id="6" name="Shape 3"/>
          <p:cNvSpPr/>
          <p:nvPr/>
        </p:nvSpPr>
        <p:spPr>
          <a:xfrm>
            <a:off x="475756" y="692944"/>
            <a:ext cx="819150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8" name="Text 5"/>
          <p:cNvSpPr/>
          <p:nvPr/>
        </p:nvSpPr>
        <p:spPr>
          <a:xfrm>
            <a:off x="535656" y="2186416"/>
            <a:ext cx="5985222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150"/>
              </a:lnSpc>
            </a:pPr>
            <a:r>
              <a:rPr lang="en-US" sz="1800" b="1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Manufacture Jasper System battery exchange prototypes</a:t>
            </a:r>
            <a:endParaRPr lang="en-US" sz="1350" dirty="0"/>
          </a:p>
          <a:p>
            <a:pPr algn="l">
              <a:lnSpc>
                <a:spcPts val="3150"/>
              </a:lnSpc>
            </a:pPr>
            <a:r>
              <a:rPr lang="en-US" sz="1800" b="1" dirty="0">
                <a:solidFill>
                  <a:srgbClr val="156082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Position company for bond issuance and scaling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567" y="3565545"/>
            <a:ext cx="2285851" cy="639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1680"/>
              </a:lnSpc>
              <a:buSzPct val="100000"/>
              <a:buChar char="•"/>
            </a:pPr>
            <a:r>
              <a:rPr lang="en-US" sz="1100" b="0" dirty="0">
                <a:solidFill>
                  <a:srgbClr val="666666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Monopoly on patented IP in ethical, exchangeable EV battery system.</a:t>
            </a:r>
            <a:endParaRPr lang="en-US" sz="1050" dirty="0"/>
          </a:p>
          <a:p>
            <a:pPr algn="l">
              <a:lnSpc>
                <a:spcPts val="1680"/>
              </a:lnSpc>
            </a:pPr>
            <a:endParaRPr lang="en-US" sz="1050" dirty="0"/>
          </a:p>
        </p:txBody>
      </p:sp>
      <p:sp>
        <p:nvSpPr>
          <p:cNvPr id="4" name="Text 1"/>
          <p:cNvSpPr/>
          <p:nvPr/>
        </p:nvSpPr>
        <p:spPr>
          <a:xfrm>
            <a:off x="476567" y="3162490"/>
            <a:ext cx="1666726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Strategic </a:t>
            </a:r>
            <a:endParaRPr lang="en-US" sz="2625" dirty="0"/>
          </a:p>
        </p:txBody>
      </p:sp>
      <p:pic>
        <p:nvPicPr>
          <p:cNvPr id="5" name="Image 0" descr="https://images.unsplash.com/photo-1531403009284-440f080d1e12?crop=entropy&amp;cs=tinysrgb&amp;fit=max&amp;fm=jpg&amp;ixid=M3wyMTIyMnwwfDF8c2VhcmNofDN8fHN0cmF0ZWdpY3xlbnwwfHx8fDE3NDM3OTIwMzJ8MA&amp;ixlib=rb-4.0.3&amp;q=80&amp;w=1080"/>
          <p:cNvPicPr>
            <a:picLocks noChangeAspect="1"/>
          </p:cNvPicPr>
          <p:nvPr/>
        </p:nvPicPr>
        <p:blipFill>
          <a:blip r:embed="rId3"/>
          <a:srcRect l="2026" r="14510"/>
          <a:stretch/>
        </p:blipFill>
        <p:spPr>
          <a:xfrm>
            <a:off x="476567" y="1190648"/>
            <a:ext cx="2286000" cy="182594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427209" y="4180359"/>
            <a:ext cx="2285702" cy="4266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1680"/>
              </a:lnSpc>
              <a:buSzPct val="100000"/>
              <a:buChar char="•"/>
            </a:pPr>
            <a:r>
              <a:rPr lang="en-US" sz="1100" b="0" dirty="0">
                <a:solidFill>
                  <a:srgbClr val="666666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 line with EU regulation and green funding channels.</a:t>
            </a:r>
            <a:endParaRPr lang="en-US" sz="1050" dirty="0"/>
          </a:p>
        </p:txBody>
      </p:sp>
      <p:sp>
        <p:nvSpPr>
          <p:cNvPr id="7" name="Text 3"/>
          <p:cNvSpPr/>
          <p:nvPr/>
        </p:nvSpPr>
        <p:spPr>
          <a:xfrm>
            <a:off x="3427209" y="3781615"/>
            <a:ext cx="1666726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Scalable </a:t>
            </a:r>
            <a:endParaRPr lang="en-US" sz="2625" dirty="0"/>
          </a:p>
        </p:txBody>
      </p:sp>
      <p:pic>
        <p:nvPicPr>
          <p:cNvPr id="8" name="Image 1" descr="https://images.unsplash.com/photo-1650231842166-7688bd1db54c?crop=entropy&amp;cs=tinysrgb&amp;fit=max&amp;fm=jpg&amp;ixid=M3wyMTIyMnwwfDF8c2VhcmNofDh8fHNjYWxhYmxlfGVufDB8fHx8MTc0Mzc2NjkxNHww&amp;ixlib=rb-4.0.3&amp;q=80&amp;w=1080"/>
          <p:cNvPicPr>
            <a:picLocks noChangeAspect="1"/>
          </p:cNvPicPr>
          <p:nvPr/>
        </p:nvPicPr>
        <p:blipFill>
          <a:blip r:embed="rId4"/>
          <a:srcRect t="18359" b="1020"/>
          <a:stretch/>
        </p:blipFill>
        <p:spPr>
          <a:xfrm>
            <a:off x="3427209" y="1190648"/>
            <a:ext cx="2286000" cy="245731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379769" y="3567905"/>
            <a:ext cx="2285603" cy="639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1680"/>
              </a:lnSpc>
              <a:buSzPct val="100000"/>
              <a:buChar char="•"/>
            </a:pPr>
            <a:r>
              <a:rPr lang="en-US" sz="1100" b="0" dirty="0">
                <a:solidFill>
                  <a:srgbClr val="666666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Partner ready with OEMs and municipalities.</a:t>
            </a:r>
            <a:endParaRPr lang="en-US" sz="1050" dirty="0"/>
          </a:p>
          <a:p>
            <a:pPr marL="190500" indent="-190500" algn="l">
              <a:lnSpc>
                <a:spcPts val="1680"/>
              </a:lnSpc>
              <a:buSzPct val="100000"/>
              <a:buChar char="•"/>
            </a:pPr>
            <a:r>
              <a:rPr lang="en-US" sz="1100" b="0" dirty="0">
                <a:solidFill>
                  <a:srgbClr val="666666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Green bond ready.</a:t>
            </a:r>
            <a:endParaRPr lang="en-US" sz="1050" dirty="0"/>
          </a:p>
        </p:txBody>
      </p:sp>
      <p:sp>
        <p:nvSpPr>
          <p:cNvPr id="10" name="Text 5"/>
          <p:cNvSpPr/>
          <p:nvPr/>
        </p:nvSpPr>
        <p:spPr>
          <a:xfrm>
            <a:off x="6379769" y="3162490"/>
            <a:ext cx="1666726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Timely</a:t>
            </a:r>
            <a:endParaRPr lang="en-US" sz="2625" dirty="0"/>
          </a:p>
        </p:txBody>
      </p:sp>
      <p:pic>
        <p:nvPicPr>
          <p:cNvPr id="11" name="Image 2" descr="https://images.unsplash.com/photo-1530653048-4d8c08678aa0?crop=entropy&amp;cs=tinysrgb&amp;fit=max&amp;fm=jpg&amp;ixid=M3wyMTIyMnwwfDF8c2VhcmNofDF8fHRpbWVseXxlbnwwfHx8fDE3NDM3OTIwNTJ8MA&amp;ixlib=rb-4.0.3&amp;q=80&amp;w=1080"/>
          <p:cNvPicPr>
            <a:picLocks noChangeAspect="1"/>
          </p:cNvPicPr>
          <p:nvPr/>
        </p:nvPicPr>
        <p:blipFill>
          <a:blip r:embed="rId5"/>
          <a:srcRect l="4130" r="12390"/>
          <a:stretch/>
        </p:blipFill>
        <p:spPr>
          <a:xfrm>
            <a:off x="6379769" y="1190648"/>
            <a:ext cx="2286000" cy="1825943"/>
          </a:xfrm>
          <a:prstGeom prst="rect">
            <a:avLst/>
          </a:prstGeom>
        </p:spPr>
      </p:pic>
      <p:sp>
        <p:nvSpPr>
          <p:cNvPr id="12" name="Shape 6"/>
          <p:cNvSpPr/>
          <p:nvPr/>
        </p:nvSpPr>
        <p:spPr>
          <a:xfrm>
            <a:off x="475756" y="692944"/>
            <a:ext cx="819150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13" name="Shape 7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205FF8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14" name="Shape 8"/>
          <p:cNvSpPr/>
          <p:nvPr/>
        </p:nvSpPr>
        <p:spPr>
          <a:xfrm>
            <a:off x="475731" y="3017045"/>
            <a:ext cx="2288713" cy="0"/>
          </a:xfrm>
          <a:prstGeom prst="line">
            <a:avLst/>
          </a:prstGeom>
          <a:solidFill>
            <a:srgbClr val="156082"/>
          </a:solidFill>
          <a:ln w="21167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15" name="Shape 9"/>
          <p:cNvSpPr/>
          <p:nvPr/>
        </p:nvSpPr>
        <p:spPr>
          <a:xfrm>
            <a:off x="3426996" y="3651561"/>
            <a:ext cx="2288662" cy="0"/>
          </a:xfrm>
          <a:prstGeom prst="line">
            <a:avLst/>
          </a:prstGeom>
          <a:solidFill>
            <a:srgbClr val="156082"/>
          </a:solidFill>
          <a:ln w="21167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16" name="Shape 10"/>
          <p:cNvSpPr/>
          <p:nvPr/>
        </p:nvSpPr>
        <p:spPr>
          <a:xfrm>
            <a:off x="6378235" y="3017045"/>
            <a:ext cx="2288662" cy="0"/>
          </a:xfrm>
          <a:prstGeom prst="line">
            <a:avLst/>
          </a:prstGeom>
          <a:solidFill>
            <a:srgbClr val="156082"/>
          </a:solidFill>
          <a:ln w="21167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17" name="Text 11"/>
          <p:cNvSpPr/>
          <p:nvPr/>
        </p:nvSpPr>
        <p:spPr>
          <a:xfrm>
            <a:off x="476250" y="733901"/>
            <a:ext cx="1768922" cy="4333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3413"/>
              </a:lnSpc>
            </a:pPr>
            <a:r>
              <a:rPr lang="en-US" sz="26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Why invest? </a:t>
            </a:r>
            <a:endParaRPr lang="en-US" sz="2625" dirty="0"/>
          </a:p>
        </p:txBody>
      </p:sp>
      <p:sp>
        <p:nvSpPr>
          <p:cNvPr id="18" name="Text 12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4586" y="904875"/>
            <a:ext cx="3905151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Investor Incentive</a:t>
            </a:r>
            <a:endParaRPr lang="en-US" sz="2625" dirty="0"/>
          </a:p>
        </p:txBody>
      </p:sp>
      <p:pic>
        <p:nvPicPr>
          <p:cNvPr id="4" name="Image 0" descr="https://images.unsplash.com/photo-1559526324-593bc073d938?crop=entropy&amp;cs=tinysrgb&amp;fit=max&amp;fm=jpg&amp;ixid=M3wyMTIyMnwwfDF8c2VhcmNofDR8fGludmVzdG9yfGVufDB8fHx8MTc0Mzc2Mzg5NXww&amp;ixlib=rb-4.0.3&amp;q=80&amp;w=1080"/>
          <p:cNvPicPr>
            <a:picLocks noChangeAspect="1"/>
          </p:cNvPicPr>
          <p:nvPr/>
        </p:nvPicPr>
        <p:blipFill>
          <a:blip r:embed="rId3"/>
          <a:srcRect l="2034" r="35879"/>
          <a:stretch/>
        </p:blipFill>
        <p:spPr>
          <a:xfrm>
            <a:off x="475242" y="474700"/>
            <a:ext cx="3905250" cy="419366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Shape 2"/>
          <p:cNvSpPr/>
          <p:nvPr/>
        </p:nvSpPr>
        <p:spPr>
          <a:xfrm>
            <a:off x="4762432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Text 3"/>
          <p:cNvSpPr/>
          <p:nvPr/>
        </p:nvSpPr>
        <p:spPr>
          <a:xfrm>
            <a:off x="4859228" y="1524656"/>
            <a:ext cx="3905250" cy="2100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Investor repayment secured under green bond capital acquisition.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Preferred equity structure for additional early- stage investment.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Invest in a system which promotes the acceptance of EVs commercially.</a:t>
            </a:r>
            <a:endParaRPr lang="en-US" sz="1350" dirty="0"/>
          </a:p>
          <a:p>
            <a:pPr algn="l">
              <a:lnSpc>
                <a:spcPts val="2363"/>
              </a:lnSpc>
            </a:pP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5737" y="4859932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  <p:sp>
        <p:nvSpPr>
          <p:cNvPr id="4" name="Text 1"/>
          <p:cNvSpPr/>
          <p:nvPr/>
        </p:nvSpPr>
        <p:spPr>
          <a:xfrm>
            <a:off x="477910" y="1491570"/>
            <a:ext cx="3905250" cy="2833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2625"/>
              </a:lnSpc>
              <a:spcAft>
                <a:spcPts val="656"/>
              </a:spcAft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The climate crisis is prompting a shift toward electric vehicles.</a:t>
            </a:r>
            <a:endParaRPr lang="en-US" sz="2625" dirty="0"/>
          </a:p>
          <a:p>
            <a:pPr marL="190500" indent="-190500" algn="l">
              <a:lnSpc>
                <a:spcPts val="2625"/>
              </a:lnSpc>
              <a:spcAft>
                <a:spcPts val="656"/>
              </a:spcAft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European Union climate goals will result  in a  400% increase in electric vehicles sales.</a:t>
            </a:r>
            <a:endParaRPr lang="en-US" sz="2625" dirty="0"/>
          </a:p>
          <a:p>
            <a:pPr marL="190500" indent="-190500" algn="l">
              <a:lnSpc>
                <a:spcPts val="2625"/>
              </a:lnSpc>
              <a:spcAft>
                <a:spcPts val="656"/>
              </a:spcAft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Widespread electric vehicle adoption requires technological innovations that match the safety and convenience of internal combustion vehicles.</a:t>
            </a:r>
            <a:endParaRPr lang="en-US" sz="2625" dirty="0"/>
          </a:p>
        </p:txBody>
      </p:sp>
      <p:pic>
        <p:nvPicPr>
          <p:cNvPr id="5" name="Image 0" descr="https://images.unsplash.com/photo-1582032951374-314efb7ccb76?crop=entropy&amp;cs=tinysrgb&amp;fit=max&amp;fm=jpg&amp;ixid=M3wyMTIyMnwwfDF8c2VhcmNofDE1fHxjbGltYXRlJTIwY3Jpc2lzfGVufDB8fHx8MTc0Mzc4NTk4OHww&amp;ixlib=rb-4.0.3&amp;q=80&amp;w=1080"/>
          <p:cNvPicPr>
            <a:picLocks noChangeAspect="1"/>
          </p:cNvPicPr>
          <p:nvPr/>
        </p:nvPicPr>
        <p:blipFill>
          <a:blip r:embed="rId3"/>
          <a:srcRect l="18511" r="19810"/>
          <a:stretch/>
        </p:blipFill>
        <p:spPr>
          <a:xfrm>
            <a:off x="4761917" y="474700"/>
            <a:ext cx="3905250" cy="4193663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475756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8" name="Text 4"/>
          <p:cNvSpPr/>
          <p:nvPr/>
        </p:nvSpPr>
        <p:spPr>
          <a:xfrm>
            <a:off x="476202" y="904875"/>
            <a:ext cx="3905151" cy="583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94"/>
              </a:lnSpc>
            </a:pPr>
            <a:r>
              <a:rPr lang="en-US" sz="2600" b="1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The Climate Crisis 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368531" y="1516275"/>
            <a:ext cx="6210796" cy="23574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3713"/>
              </a:lnSpc>
            </a:pPr>
            <a:r>
              <a:rPr lang="en-US" sz="3400" b="0" kern="0" spc="-24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Widespread EV adoption </a:t>
            </a:r>
            <a:endParaRPr lang="en-US" sz="3375" dirty="0"/>
          </a:p>
          <a:p>
            <a:pPr algn="ctr">
              <a:lnSpc>
                <a:spcPts val="3713"/>
              </a:lnSpc>
            </a:pPr>
            <a:r>
              <a:rPr lang="en-US" sz="3400" b="0" kern="0" spc="-24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has been stalled by range anxiety, time consuming recharging, and problematic Lithium Ion battery systems.</a:t>
            </a:r>
            <a:endParaRPr lang="en-US" sz="3375" dirty="0"/>
          </a:p>
        </p:txBody>
      </p:sp>
      <p:sp>
        <p:nvSpPr>
          <p:cNvPr id="4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FFFFFF">
              <a:alpha val="23000"/>
            </a:srgbClr>
          </a:solidFill>
          <a:ln w="5292">
            <a:solidFill>
              <a:srgbClr val="FFFFFF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482911" y="694350"/>
            <a:ext cx="8184994" cy="0"/>
          </a:xfrm>
          <a:prstGeom prst="line">
            <a:avLst/>
          </a:prstGeom>
          <a:solidFill>
            <a:srgbClr val="FFFFFF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Text 3"/>
          <p:cNvSpPr/>
          <p:nvPr/>
        </p:nvSpPr>
        <p:spPr>
          <a:xfrm>
            <a:off x="486080" y="4859932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FFFFFF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121986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4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WWW.JASPEREVTECHINC.COM</a:t>
            </a:r>
            <a:endParaRPr lang="en-US" sz="675" dirty="0"/>
          </a:p>
        </p:txBody>
      </p:sp>
      <p:sp>
        <p:nvSpPr>
          <p:cNvPr id="4" name="Text 1"/>
          <p:cNvSpPr/>
          <p:nvPr/>
        </p:nvSpPr>
        <p:spPr>
          <a:xfrm>
            <a:off x="477910" y="1270726"/>
            <a:ext cx="3905250" cy="2600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endParaRPr lang="en-US" sz="2625" dirty="0"/>
          </a:p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Overheating causes fires and vehicle damage.</a:t>
            </a:r>
            <a:endParaRPr lang="en-US" sz="2625" dirty="0"/>
          </a:p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Cold weather reduces charging reliability.</a:t>
            </a:r>
            <a:endParaRPr lang="en-US" sz="2625" dirty="0"/>
          </a:p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Slow charging limits user convenience.</a:t>
            </a:r>
            <a:endParaRPr lang="en-US" sz="2625" dirty="0"/>
          </a:p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Short battery lifespan inflates costs.</a:t>
            </a:r>
            <a:endParaRPr lang="en-US" sz="2625" dirty="0"/>
          </a:p>
        </p:txBody>
      </p:sp>
      <p:pic>
        <p:nvPicPr>
          <p:cNvPr id="5" name="Image 0" descr="https://pitch-assets-ccb95893-de3f-4266-973c-20049231b248.s3.eu-west-1.amazonaws.com/ff00b5ae-c0cd-4911-9404-2143860d68cf?pitch-bytes=29858&amp;pitch-content-type=image%2Fjpeg"/>
          <p:cNvPicPr>
            <a:picLocks noChangeAspect="1"/>
          </p:cNvPicPr>
          <p:nvPr/>
        </p:nvPicPr>
        <p:blipFill>
          <a:blip r:embed="rId3"/>
          <a:srcRect l="17195" r="17195"/>
          <a:stretch/>
        </p:blipFill>
        <p:spPr>
          <a:xfrm>
            <a:off x="4761917" y="474700"/>
            <a:ext cx="3905250" cy="4193663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475756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8" name="Text 4"/>
          <p:cNvSpPr/>
          <p:nvPr/>
        </p:nvSpPr>
        <p:spPr>
          <a:xfrm>
            <a:off x="476202" y="904875"/>
            <a:ext cx="3905151" cy="583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4594"/>
              </a:lnSpc>
            </a:pPr>
            <a:r>
              <a:rPr lang="en-US" sz="26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Limitations of Technology </a:t>
            </a:r>
            <a:endParaRPr lang="en-US" sz="1350" dirty="0"/>
          </a:p>
        </p:txBody>
      </p:sp>
      <p:sp>
        <p:nvSpPr>
          <p:cNvPr id="9" name="Text 5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71161" y="1685444"/>
            <a:ext cx="4300835" cy="2600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High battery costs keep EV prices elevated.</a:t>
            </a:r>
            <a:endParaRPr lang="en-US" sz="2625" dirty="0"/>
          </a:p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Insurance premiums rise due to fire risks.</a:t>
            </a:r>
            <a:endParaRPr lang="en-US" sz="2625" dirty="0"/>
          </a:p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Nickel and cobalt are scarce, unethically sourced, and emission heavy to refine.</a:t>
            </a:r>
            <a:endParaRPr lang="en-US" sz="2625" dirty="0"/>
          </a:p>
          <a:p>
            <a:pPr marL="190500" indent="-190500" algn="l">
              <a:lnSpc>
                <a:spcPts val="3413"/>
              </a:lnSpc>
              <a:buSzPct val="100000"/>
              <a:buChar char="•"/>
            </a:pPr>
            <a:r>
              <a:rPr lang="en-US" sz="1500" b="0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Environmental impact of battery production erodes EV sustainability gains.</a:t>
            </a:r>
            <a:endParaRPr lang="en-US" sz="2625" dirty="0"/>
          </a:p>
        </p:txBody>
      </p:sp>
      <p:pic>
        <p:nvPicPr>
          <p:cNvPr id="4" name="Image 0" descr="https://images.unsplash.com/photo-1483638906402-d942f4840969?crop=entropy&amp;cs=tinysrgb&amp;fit=max&amp;fm=jpg&amp;ixid=M3wyMTIyMnwwfDF8c2VhcmNofDF8fG1pbmluZyUyMGlzc3Vlc3xlbnwwfHx8fDE3NDM3ODg3Mzd8MA&amp;ixlib=rb-4.0.3&amp;q=80&amp;w=1080"/>
          <p:cNvPicPr>
            <a:picLocks noChangeAspect="1"/>
          </p:cNvPicPr>
          <p:nvPr/>
        </p:nvPicPr>
        <p:blipFill>
          <a:blip r:embed="rId3"/>
          <a:srcRect l="6006" r="872"/>
          <a:stretch/>
        </p:blipFill>
        <p:spPr>
          <a:xfrm>
            <a:off x="4761917" y="474700"/>
            <a:ext cx="3905250" cy="419366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Shape 2"/>
          <p:cNvSpPr/>
          <p:nvPr/>
        </p:nvSpPr>
        <p:spPr>
          <a:xfrm>
            <a:off x="475142" y="379949"/>
            <a:ext cx="3906496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Text 3"/>
          <p:cNvSpPr/>
          <p:nvPr/>
        </p:nvSpPr>
        <p:spPr>
          <a:xfrm>
            <a:off x="476202" y="599705"/>
            <a:ext cx="3905151" cy="833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281"/>
              </a:lnSpc>
            </a:pPr>
            <a:r>
              <a:rPr lang="en-US" sz="26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Economic, Environmental and Ethical Factors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7360111" y="5162971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4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WWW.JASPEREVTECHINC.COM</a:t>
            </a:r>
            <a:endParaRPr lang="en-US" sz="675" dirty="0"/>
          </a:p>
        </p:txBody>
      </p:sp>
      <p:sp>
        <p:nvSpPr>
          <p:cNvPr id="9" name="Text 5"/>
          <p:cNvSpPr/>
          <p:nvPr/>
        </p:nvSpPr>
        <p:spPr>
          <a:xfrm>
            <a:off x="712697" y="5162971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4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  <p:sp>
        <p:nvSpPr>
          <p:cNvPr id="10" name="Text 6"/>
          <p:cNvSpPr/>
          <p:nvPr/>
        </p:nvSpPr>
        <p:spPr>
          <a:xfrm>
            <a:off x="7598236" y="540109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4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WWW.JASPEREVTECHINC.COM</a:t>
            </a:r>
            <a:endParaRPr lang="en-US" sz="675" dirty="0"/>
          </a:p>
        </p:txBody>
      </p:sp>
      <p:sp>
        <p:nvSpPr>
          <p:cNvPr id="11" name="Text 7"/>
          <p:cNvSpPr/>
          <p:nvPr/>
        </p:nvSpPr>
        <p:spPr>
          <a:xfrm>
            <a:off x="950822" y="540109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4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  <p:sp>
        <p:nvSpPr>
          <p:cNvPr id="12" name="Text 8"/>
          <p:cNvSpPr/>
          <p:nvPr/>
        </p:nvSpPr>
        <p:spPr>
          <a:xfrm>
            <a:off x="481520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7683" y="1323975"/>
            <a:ext cx="8191500" cy="25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4950"/>
              </a:lnSpc>
            </a:pPr>
            <a:r>
              <a:rPr lang="en-US" sz="4500" b="0" kern="0" spc="-24" dirty="0">
                <a:solidFill>
                  <a:srgbClr val="FFFFFF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The Jasper System eliminates charging delays, ethical concerns, and fire risk with exchange-based system.</a:t>
            </a:r>
            <a:endParaRPr lang="en-US" sz="4500" dirty="0"/>
          </a:p>
        </p:txBody>
      </p:sp>
      <p:sp>
        <p:nvSpPr>
          <p:cNvPr id="4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FFFFFF">
              <a:alpha val="23000"/>
            </a:srgbClr>
          </a:solidFill>
          <a:ln w="5292">
            <a:solidFill>
              <a:srgbClr val="FFFFFF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482911" y="694350"/>
            <a:ext cx="8184994" cy="0"/>
          </a:xfrm>
          <a:prstGeom prst="line">
            <a:avLst/>
          </a:prstGeom>
          <a:solidFill>
            <a:srgbClr val="FFFFFF"/>
          </a:solidFill>
          <a:ln w="5292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Text 3"/>
          <p:cNvSpPr/>
          <p:nvPr/>
        </p:nvSpPr>
        <p:spPr>
          <a:xfrm>
            <a:off x="481520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FFFFFF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4586" y="897145"/>
            <a:ext cx="3905250" cy="433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1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Jasper Exchange System </a:t>
            </a:r>
            <a:endParaRPr lang="en-US" sz="2625" dirty="0"/>
          </a:p>
        </p:txBody>
      </p:sp>
      <p:pic>
        <p:nvPicPr>
          <p:cNvPr id="4" name="Image 0" descr="https://images.unsplash.com/photo-1605191737662-98ba90cb953e?crop=entropy&amp;cs=tinysrgb&amp;fit=max&amp;fm=jpg&amp;ixid=M3wyMTIyMnwwfDF8c2VhcmNofDJ8fGJhdHRlcnklMjBleGNoYW5nZXxlbnwwfHx8fDE3NDM3ODc0Njl8MA&amp;ixlib=rb-4.0.3&amp;q=80&amp;w=1080"/>
          <p:cNvPicPr>
            <a:picLocks noChangeAspect="1"/>
          </p:cNvPicPr>
          <p:nvPr/>
        </p:nvPicPr>
        <p:blipFill>
          <a:blip r:embed="rId3"/>
          <a:srcRect l="2077" r="35841"/>
          <a:stretch/>
        </p:blipFill>
        <p:spPr>
          <a:xfrm>
            <a:off x="475242" y="474700"/>
            <a:ext cx="3905250" cy="419366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Shape 2"/>
          <p:cNvSpPr/>
          <p:nvPr/>
        </p:nvSpPr>
        <p:spPr>
          <a:xfrm>
            <a:off x="4762432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Text 3"/>
          <p:cNvSpPr/>
          <p:nvPr/>
        </p:nvSpPr>
        <p:spPr>
          <a:xfrm>
            <a:off x="4760653" y="1914718"/>
            <a:ext cx="3905250" cy="24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No cobalt/nickel:</a:t>
            </a: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Ethical, abundant, low-cost.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Safer: </a:t>
            </a: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Thermal stability prevents fire.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Cold-proof:</a:t>
            </a: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Reliable performance in winter.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Convenience:</a:t>
            </a: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Automated Battery exchange completed in under two minutes.</a:t>
            </a: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Eco-friendly:</a:t>
            </a: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Each Lithium Ferrous Phosphate battery saves up to 11,000 pounds of CO₂.</a:t>
            </a:r>
            <a:endParaRPr lang="en-US" sz="1350" dirty="0"/>
          </a:p>
          <a:p>
            <a:pPr algn="l">
              <a:lnSpc>
                <a:spcPts val="2363"/>
              </a:lnSpc>
            </a:pP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64586" y="904875"/>
            <a:ext cx="3905250" cy="4333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413"/>
              </a:lnSpc>
            </a:pPr>
            <a:r>
              <a:rPr lang="en-US" sz="2600" b="1" kern="0" spc="-24" dirty="0">
                <a:solidFill>
                  <a:srgbClr val="111111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 Proof it Works</a:t>
            </a:r>
            <a:endParaRPr lang="en-US" sz="2625" dirty="0"/>
          </a:p>
        </p:txBody>
      </p:sp>
      <p:pic>
        <p:nvPicPr>
          <p:cNvPr id="4" name="Image 0" descr="https://pitch-assets-ccb95893-de3f-4266-973c-20049231b248.s3.eu-west-1.amazonaws.com/450e7dc9-0a75-40d9-9884-97a06eb2c8eb?pitch-bytes=233961&amp;pitch-content-type=image%2Fjpeg"/>
          <p:cNvPicPr>
            <a:picLocks noChangeAspect="1"/>
          </p:cNvPicPr>
          <p:nvPr/>
        </p:nvPicPr>
        <p:blipFill>
          <a:blip r:embed="rId3"/>
          <a:srcRect l="23310" r="6848"/>
          <a:stretch/>
        </p:blipFill>
        <p:spPr>
          <a:xfrm>
            <a:off x="475242" y="474700"/>
            <a:ext cx="3905250" cy="419366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75816" y="4855706"/>
            <a:ext cx="8192260" cy="0"/>
          </a:xfrm>
          <a:prstGeom prst="line">
            <a:avLst/>
          </a:prstGeom>
          <a:solidFill>
            <a:srgbClr val="156082">
              <a:alpha val="23000"/>
            </a:srgbClr>
          </a:solidFill>
          <a:ln w="5292">
            <a:solidFill>
              <a:srgbClr val="156082">
                <a:alpha val="23000"/>
              </a:srgbClr>
            </a:solidFill>
            <a:prstDash val="solid"/>
            <a:headEnd type="none"/>
            <a:tailEnd type="none"/>
          </a:ln>
        </p:spPr>
      </p:sp>
      <p:sp>
        <p:nvSpPr>
          <p:cNvPr id="6" name="Shape 2"/>
          <p:cNvSpPr/>
          <p:nvPr/>
        </p:nvSpPr>
        <p:spPr>
          <a:xfrm>
            <a:off x="4762432" y="692944"/>
            <a:ext cx="3905250" cy="0"/>
          </a:xfrm>
          <a:prstGeom prst="line">
            <a:avLst/>
          </a:prstGeom>
          <a:solidFill>
            <a:srgbClr val="156082"/>
          </a:solidFill>
          <a:ln w="5292">
            <a:solidFill>
              <a:srgbClr val="156082"/>
            </a:solidFill>
            <a:prstDash val="solid"/>
            <a:headEnd type="none"/>
            <a:tailEnd type="none"/>
          </a:ln>
        </p:spPr>
      </p:sp>
      <p:sp>
        <p:nvSpPr>
          <p:cNvPr id="7" name="Text 3"/>
          <p:cNvSpPr/>
          <p:nvPr/>
        </p:nvSpPr>
        <p:spPr>
          <a:xfrm>
            <a:off x="4760747" y="1566863"/>
            <a:ext cx="3904953" cy="3000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NIO’s battery exchange model demonstrates clear success:</a:t>
            </a:r>
            <a:endParaRPr lang="en-US" sz="1350" dirty="0"/>
          </a:p>
          <a:p>
            <a:pPr marL="381000" lvl="1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Over 2,000 stations deployed in China/Germany</a:t>
            </a:r>
            <a:endParaRPr lang="en-US" sz="1350" dirty="0"/>
          </a:p>
          <a:p>
            <a:pPr marL="381000" lvl="1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Millions of battery exchanges conducted.</a:t>
            </a:r>
            <a:endParaRPr lang="en-US" sz="1350" dirty="0"/>
          </a:p>
          <a:p>
            <a:pPr marL="381000" lvl="1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Reduced urban congestion and downtime.</a:t>
            </a:r>
            <a:endParaRPr lang="en-US" sz="1350" dirty="0"/>
          </a:p>
          <a:p>
            <a:pPr algn="l">
              <a:lnSpc>
                <a:spcPts val="2363"/>
              </a:lnSpc>
            </a:pPr>
            <a:endParaRPr lang="en-US" sz="1350" dirty="0"/>
          </a:p>
          <a:p>
            <a:pPr marL="190500" indent="-190500" algn="l">
              <a:lnSpc>
                <a:spcPts val="2363"/>
              </a:lnSpc>
              <a:buSzPct val="100000"/>
              <a:buChar char="•"/>
            </a:pPr>
            <a:r>
              <a:rPr lang="en-US" sz="1400" b="0" dirty="0">
                <a:solidFill>
                  <a:srgbClr val="000000"/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We leverage their success to validate the Jasper System model—improving upon it with faster, safer, cleaner, and more cost-efficient technology.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474572" y="4924846"/>
            <a:ext cx="1546473" cy="150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181"/>
              </a:lnSpc>
            </a:pPr>
            <a:r>
              <a:rPr lang="en-US" sz="700" b="1" kern="0" spc="120" dirty="0">
                <a:solidFill>
                  <a:srgbClr val="156082">
                    <a:alpha val="55000"/>
                  </a:srgbClr>
                </a:solidFill>
                <a:latin typeface="Questrial" pitchFamily="34" charset="0"/>
                <a:ea typeface="Questrial" pitchFamily="34" charset="-122"/>
                <a:cs typeface="Questrial" pitchFamily="34" charset="-120"/>
              </a:rPr>
              <a:t>© 2025 JASPER EV TECH </a:t>
            </a:r>
            <a:endParaRPr lang="en-US" sz="6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1354</Words>
  <Application>Microsoft Office PowerPoint</Application>
  <PresentationFormat>On-screen Show (16:9)</PresentationFormat>
  <Paragraphs>186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Anybody</vt:lpstr>
      <vt:lpstr>Arial</vt:lpstr>
      <vt:lpstr>Atkinson Hyperlegible</vt:lpstr>
      <vt:lpstr>Calibri</vt:lpstr>
      <vt:lpstr>Questrial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IP Strength &amp; Protection</vt:lpstr>
      <vt:lpstr>IP Valuation &amp; Collateral Potential</vt:lpstr>
      <vt:lpstr>Proposed IP-Backed Loan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EV Battery  Exchange System</dc:title>
  <dc:subject>PptxGenJS Presentation</dc:subject>
  <dc:creator>Pitch Software GmbH</dc:creator>
  <cp:lastModifiedBy>Peter Droste</cp:lastModifiedBy>
  <cp:revision>7</cp:revision>
  <dcterms:created xsi:type="dcterms:W3CDTF">2025-04-16T20:47:25Z</dcterms:created>
  <dcterms:modified xsi:type="dcterms:W3CDTF">2025-10-19T21:38:57Z</dcterms:modified>
</cp:coreProperties>
</file>