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10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83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ESG bonds are always oversubscribed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https://www.spglobal.com/commodity-insights/en/news-research/latest-news/metals/012825-eu-europe-focus-on-increasing-ev-uptake-to-phase-out-ice-sales-by-2035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732193888446-b772d6c0d66f?crop=entropy&amp;cs=tinysrgb&amp;fit=max&amp;fm=jpg&amp;ixid=M3wyMTIyMnwwfDF8c2VhcmNofDUxfHxFVnxlbnwwfHx8fDE3NDM3ODU2NzZ8MA&amp;ixlib=rb-4.0.3&amp;q=80&amp;w=1080"/>
          <p:cNvPicPr>
            <a:picLocks noChangeAspect="1"/>
          </p:cNvPicPr>
          <p:nvPr/>
        </p:nvPicPr>
        <p:blipFill>
          <a:blip r:embed="rId3"/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372229" y="475488"/>
            <a:ext cx="6675310" cy="3763137"/>
          </a:xfrm>
          <a:prstGeom prst="roundRect">
            <a:avLst>
              <a:gd name="adj" fmla="val -24299"/>
            </a:avLst>
          </a:prstGeom>
          <a:solidFill>
            <a:srgbClr val="FFFFFF"/>
          </a:solidFill>
          <a:ln/>
        </p:spPr>
        <p:txBody>
          <a:bodyPr wrap="square" lIns="370851" tIns="444259" rIns="370851" bIns="444259" rtlCol="0" anchor="ctr"/>
          <a:lstStyle/>
          <a:p>
            <a:pPr algn="ctr">
              <a:lnSpc>
                <a:spcPts val="2363"/>
              </a:lnSpc>
            </a:pPr>
            <a:endParaRPr lang="en-US" sz="1350" dirty="0"/>
          </a:p>
        </p:txBody>
      </p:sp>
      <p:sp>
        <p:nvSpPr>
          <p:cNvPr id="5" name="Text 1"/>
          <p:cNvSpPr/>
          <p:nvPr/>
        </p:nvSpPr>
        <p:spPr>
          <a:xfrm>
            <a:off x="2031293" y="1363605"/>
            <a:ext cx="5160665" cy="20002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7875"/>
              </a:lnSpc>
            </a:pPr>
            <a:r>
              <a:rPr lang="en-US" sz="5300" b="0" kern="0" spc="-24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Rapid EV Battery </a:t>
            </a:r>
            <a:endParaRPr lang="en-US" sz="5250" dirty="0"/>
          </a:p>
          <a:p>
            <a:pPr algn="ctr">
              <a:lnSpc>
                <a:spcPts val="7875"/>
              </a:lnSpc>
            </a:pPr>
            <a:r>
              <a:rPr lang="en-US" sz="5300" b="0" kern="0" spc="-24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Exchange System</a:t>
            </a:r>
            <a:endParaRPr lang="en-US" sz="5250" dirty="0"/>
          </a:p>
        </p:txBody>
      </p:sp>
      <p:sp>
        <p:nvSpPr>
          <p:cNvPr id="6" name="Text 2"/>
          <p:cNvSpPr/>
          <p:nvPr/>
        </p:nvSpPr>
        <p:spPr>
          <a:xfrm>
            <a:off x="1960156" y="3646517"/>
            <a:ext cx="5238651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JASPER EV TECH INCORPORATED - JASPER EN FRANCE</a:t>
            </a:r>
            <a:endParaRPr lang="en-US" sz="675" dirty="0"/>
          </a:p>
        </p:txBody>
      </p:sp>
      <p:sp>
        <p:nvSpPr>
          <p:cNvPr id="7" name="Shape 3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2091957" y="914432"/>
            <a:ext cx="5233775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9" name="Text 5"/>
          <p:cNvSpPr/>
          <p:nvPr/>
        </p:nvSpPr>
        <p:spPr>
          <a:xfrm>
            <a:off x="481520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4586" y="904875"/>
            <a:ext cx="3905250" cy="433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1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NIO 1000kW chargers</a:t>
            </a:r>
            <a:endParaRPr lang="en-US" sz="2625" dirty="0"/>
          </a:p>
        </p:txBody>
      </p:sp>
      <p:pic>
        <p:nvPicPr>
          <p:cNvPr id="4" name="Image 0" descr="https://images.unsplash.com/photo-1732193888581-037520363346?crop=entropy&amp;cs=tinysrgb&amp;fit=max&amp;fm=jpg&amp;ixid=M3wyMTIyMnwwfDF8c2VhcmNofDJ8fGZhc3QlMjBjaGFyZ2VyfGVufDB8fHx8MTc0NjEyNzcwNXww&amp;ixlib=rb-4.0.3&amp;q=80&amp;w=1080"/>
          <p:cNvPicPr>
            <a:picLocks noChangeAspect="1"/>
          </p:cNvPicPr>
          <p:nvPr/>
        </p:nvPicPr>
        <p:blipFill>
          <a:blip r:embed="rId3"/>
          <a:srcRect t="18535" b="9875"/>
          <a:stretch/>
        </p:blipFill>
        <p:spPr>
          <a:xfrm>
            <a:off x="475242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62432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768478" y="1806496"/>
            <a:ext cx="4010397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00"/>
              </a:lnSpc>
            </a:pPr>
            <a:r>
              <a:rPr lang="en-US" sz="15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NIO developing 1000kW chargers for ultra-fast EV charging:</a:t>
            </a:r>
            <a:endParaRPr lang="en-US" sz="1350" dirty="0"/>
          </a:p>
          <a:p>
            <a:pPr marL="190500" indent="-190500" algn="l">
              <a:lnSpc>
                <a:spcPts val="3000"/>
              </a:lnSpc>
              <a:buSzPct val="100000"/>
              <a:buChar char="•"/>
            </a:pPr>
            <a:r>
              <a:rPr lang="en-US" sz="15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Adds up to 400 km of range in just 5 minutes</a:t>
            </a:r>
            <a:endParaRPr lang="en-US" sz="1350" dirty="0"/>
          </a:p>
          <a:p>
            <a:pPr marL="190500" indent="-190500" algn="l">
              <a:lnSpc>
                <a:spcPts val="3000"/>
              </a:lnSpc>
              <a:buSzPct val="100000"/>
              <a:buChar char="•"/>
            </a:pPr>
            <a:r>
              <a:rPr lang="en-US" sz="15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Requires ~1 megawatt per station—major grid load</a:t>
            </a:r>
            <a:endParaRPr lang="en-US" sz="1350" dirty="0"/>
          </a:p>
          <a:p>
            <a:pPr marL="190500" indent="-190500" algn="l">
              <a:lnSpc>
                <a:spcPts val="3000"/>
              </a:lnSpc>
              <a:buSzPct val="100000"/>
              <a:buChar char="•"/>
            </a:pPr>
            <a:r>
              <a:rPr lang="en-US" sz="15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Trials in Europe but no widespread adoption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4586" y="897145"/>
            <a:ext cx="3905250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1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Europe can't fast-charge</a:t>
            </a:r>
            <a:endParaRPr lang="en-US" sz="2625" dirty="0"/>
          </a:p>
        </p:txBody>
      </p:sp>
      <p:pic>
        <p:nvPicPr>
          <p:cNvPr id="4" name="Image 0" descr="https://images.unsplash.com/photo-1707341597123-c53bbb7e7f93?crop=entropy&amp;cs=tinysrgb&amp;fit=max&amp;fm=jpg&amp;ixid=M3wyMTIyMnwwfDF8c2VhcmNofDR8fEVWJTIwY2hhcmdlfGVufDB8fHx8MTc0NjEyNzY2Mnww&amp;ixlib=rb-4.0.3&amp;q=80&amp;w=1080"/>
          <p:cNvPicPr>
            <a:picLocks noChangeAspect="1"/>
          </p:cNvPicPr>
          <p:nvPr/>
        </p:nvPicPr>
        <p:blipFill>
          <a:blip r:embed="rId3"/>
          <a:srcRect l="12365" r="25624"/>
          <a:stretch/>
        </p:blipFill>
        <p:spPr>
          <a:xfrm>
            <a:off x="475242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62432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760653" y="1914718"/>
            <a:ext cx="3905213" cy="2100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Fast-charging isn't workable as European grids cannot support 1000kW charging.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The French transmission system operator, RTE, believes around €100 billion of grid upgrades would be required.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Comparatively building our swap stations was cost less than €5 billion in France.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4586" y="897145"/>
            <a:ext cx="3905250" cy="433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1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Iberian Grid Crash </a:t>
            </a:r>
            <a:endParaRPr lang="en-US" sz="2625" dirty="0"/>
          </a:p>
        </p:txBody>
      </p:sp>
      <p:pic>
        <p:nvPicPr>
          <p:cNvPr id="4" name="Image 0" descr="https://images.unsplash.com/photo-1610028290816-5d937a395a49?crop=entropy&amp;cs=tinysrgb&amp;fit=max&amp;fm=jpg&amp;ixid=M3wyMTIyMnwwfDF8c2VhcmNofDN8fHBvd2VyJTIwZ3JpZHxlbnwwfHx8fDE3NDYxMjg4NDB8MA&amp;ixlib=rb-4.0.3&amp;q=80&amp;w=1080"/>
          <p:cNvPicPr>
            <a:picLocks noChangeAspect="1"/>
          </p:cNvPicPr>
          <p:nvPr/>
        </p:nvPicPr>
        <p:blipFill>
          <a:blip r:embed="rId3"/>
          <a:srcRect l="1953" r="35971"/>
          <a:stretch/>
        </p:blipFill>
        <p:spPr>
          <a:xfrm>
            <a:off x="475242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62432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760653" y="1914718"/>
            <a:ext cx="3905176" cy="24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9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April 28, 2025: Major blackout in Spain, Portugal, and parts of France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9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15 GW lost in 5 seconds — ~60% of Spain’s electricity supply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9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Caused disconnection from EU grid; millions left without power</a:t>
            </a:r>
            <a:endParaRPr lang="en-US" sz="1350" dirty="0"/>
          </a:p>
          <a:p>
            <a:pPr algn="l">
              <a:lnSpc>
                <a:spcPts val="2363"/>
              </a:lnSpc>
            </a:pPr>
            <a:r>
              <a:rPr lang="en-US" sz="11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This supports us because: 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9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Swapping reduces grid strain by charging batteries during off-peak hours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9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Acts as decentralized energy buffer—can stabilize demand and supply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9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Less vulnerable to sudden frequency drops or high load shocks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9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Enhances EV infrastructure resilience during grid instability events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4586" y="897145"/>
            <a:ext cx="3905250" cy="866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1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Europe wants to protect its automakers</a:t>
            </a:r>
            <a:endParaRPr lang="en-US" sz="2625" dirty="0"/>
          </a:p>
        </p:txBody>
      </p:sp>
      <p:pic>
        <p:nvPicPr>
          <p:cNvPr id="4" name="Image 0" descr="https://images.unsplash.com/photo-1692052664566-477579a08e8c?crop=entropy&amp;cs=tinysrgb&amp;fit=max&amp;fm=jpg&amp;ixid=M3wyMTIyMnwwfDF8c2VhcmNofDEzfHxFdiUyMGNoYXJnZXxlbnwwfHx8fDE3NDYxMjc2NzN8MA&amp;ixlib=rb-4.0.3&amp;q=80&amp;w=1080"/>
          <p:cNvPicPr>
            <a:picLocks noChangeAspect="1"/>
          </p:cNvPicPr>
          <p:nvPr/>
        </p:nvPicPr>
        <p:blipFill>
          <a:blip r:embed="rId3"/>
          <a:srcRect l="21676" r="19294"/>
          <a:stretch/>
        </p:blipFill>
        <p:spPr>
          <a:xfrm>
            <a:off x="475242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62432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760653" y="1914718"/>
            <a:ext cx="3905213" cy="2100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63"/>
              </a:lnSpc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European automakers prefer local tech like Jasper en France over NIO/BYD to: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Maintain supply chain control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Align with EU regulations and green incentives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Reduce dependence on Chinese technology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Support EU strategic autonomy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Strengthen public, political, and consumer trust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FFFFFF">
              <a:alpha val="23000"/>
            </a:srgbClr>
          </a:solidFill>
          <a:ln w="5292">
            <a:solidFill>
              <a:srgbClr val="FFFFFF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4" name="Shape 1"/>
          <p:cNvSpPr/>
          <p:nvPr/>
        </p:nvSpPr>
        <p:spPr>
          <a:xfrm>
            <a:off x="482911" y="694350"/>
            <a:ext cx="8184994" cy="0"/>
          </a:xfrm>
          <a:prstGeom prst="line">
            <a:avLst/>
          </a:prstGeom>
          <a:solidFill>
            <a:srgbClr val="FFFFFF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Text 2"/>
          <p:cNvSpPr/>
          <p:nvPr/>
        </p:nvSpPr>
        <p:spPr>
          <a:xfrm>
            <a:off x="476250" y="733901"/>
            <a:ext cx="7248525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413"/>
              </a:lnSpc>
            </a:pPr>
            <a:r>
              <a:rPr lang="en-US" sz="26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        Market Opportunity in the European Union  </a:t>
            </a:r>
            <a:endParaRPr lang="en-US" sz="2625" dirty="0"/>
          </a:p>
        </p:txBody>
      </p:sp>
      <p:sp>
        <p:nvSpPr>
          <p:cNvPr id="6" name="Text 3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  <p:sp>
        <p:nvSpPr>
          <p:cNvPr id="7" name="Text 4"/>
          <p:cNvSpPr/>
          <p:nvPr/>
        </p:nvSpPr>
        <p:spPr>
          <a:xfrm>
            <a:off x="476250" y="476250"/>
            <a:ext cx="38100" cy="10287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endParaRPr lang="en-US" sz="1350" dirty="0"/>
          </a:p>
          <a:p>
            <a:pPr algn="l">
              <a:lnSpc>
                <a:spcPts val="2700"/>
              </a:lnSpc>
            </a:pPr>
            <a:endParaRPr lang="en-US" sz="1350" dirty="0"/>
          </a:p>
          <a:p>
            <a:pPr algn="l">
              <a:lnSpc>
                <a:spcPts val="2700"/>
              </a:lnSpc>
            </a:pP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714375" y="714375"/>
            <a:ext cx="8191426" cy="41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endParaRPr lang="en-US" sz="1350" dirty="0"/>
          </a:p>
          <a:p>
            <a:pPr algn="l">
              <a:lnSpc>
                <a:spcPts val="2700"/>
              </a:lnSpc>
            </a:pPr>
            <a:endParaRPr lang="en-US" sz="1350" dirty="0"/>
          </a:p>
          <a:p>
            <a:pPr algn="l">
              <a:lnSpc>
                <a:spcPts val="2700"/>
              </a:lnSpc>
            </a:pPr>
            <a:endParaRPr lang="en-US" sz="1350" dirty="0"/>
          </a:p>
          <a:p>
            <a:pPr marL="190500" indent="-190500" algn="l">
              <a:lnSpc>
                <a:spcPts val="2700"/>
              </a:lnSpc>
              <a:buSzPct val="100000"/>
              <a:buChar char="•"/>
            </a:pPr>
            <a:r>
              <a:rPr lang="en-US" sz="14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Europe: 30M EVs projected by 2030</a:t>
            </a:r>
            <a:endParaRPr lang="en-US" sz="1350" dirty="0"/>
          </a:p>
          <a:p>
            <a:pPr marL="190500" indent="-190500" algn="l">
              <a:lnSpc>
                <a:spcPts val="2700"/>
              </a:lnSpc>
              <a:buSzPct val="100000"/>
              <a:buChar char="•"/>
            </a:pPr>
            <a:r>
              <a:rPr lang="en-US" sz="14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€15–30B battery swap infrastructure market</a:t>
            </a:r>
            <a:endParaRPr lang="en-US" sz="1350" dirty="0"/>
          </a:p>
          <a:p>
            <a:pPr marL="190500" indent="-190500" algn="l">
              <a:lnSpc>
                <a:spcPts val="2700"/>
              </a:lnSpc>
              <a:buSzPct val="100000"/>
              <a:buChar char="•"/>
            </a:pPr>
            <a:r>
              <a:rPr lang="en-US" sz="14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NIO (main competitor): Only 21 swap stations in Germany</a:t>
            </a:r>
            <a:endParaRPr lang="en-US" sz="1350" dirty="0"/>
          </a:p>
          <a:p>
            <a:pPr marL="190500" indent="-190500" algn="l">
              <a:lnSpc>
                <a:spcPts val="2700"/>
              </a:lnSpc>
              <a:buSzPct val="100000"/>
              <a:buChar char="•"/>
            </a:pPr>
            <a:r>
              <a:rPr lang="en-US" sz="14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Huge opportunity to scale:</a:t>
            </a:r>
            <a:endParaRPr lang="en-US" sz="1350" dirty="0"/>
          </a:p>
          <a:p>
            <a:pPr marL="381000" lvl="1" indent="-190500" algn="l">
              <a:lnSpc>
                <a:spcPts val="2700"/>
              </a:lnSpc>
              <a:buSzPct val="100000"/>
              <a:buChar char="•"/>
            </a:pPr>
            <a:r>
              <a:rPr lang="en-US" sz="14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Fast-charging faces grid limits—requires massive upgrades</a:t>
            </a:r>
            <a:endParaRPr lang="en-US" sz="1350" dirty="0"/>
          </a:p>
          <a:p>
            <a:pPr marL="381000" lvl="1" indent="-190500" algn="l">
              <a:lnSpc>
                <a:spcPts val="2700"/>
              </a:lnSpc>
              <a:buSzPct val="100000"/>
              <a:buChar char="•"/>
            </a:pPr>
            <a:r>
              <a:rPr lang="en-US" sz="14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Jasper’s system works within current grid capacity</a:t>
            </a:r>
            <a:endParaRPr lang="en-US" sz="1350" dirty="0"/>
          </a:p>
          <a:p>
            <a:pPr marL="381000" lvl="1" indent="-190500" algn="l">
              <a:lnSpc>
                <a:spcPts val="2700"/>
              </a:lnSpc>
              <a:buSzPct val="100000"/>
              <a:buChar char="•"/>
            </a:pPr>
            <a:r>
              <a:rPr lang="en-US" sz="14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Can even return power to the grid during off-peak hours</a:t>
            </a:r>
            <a:endParaRPr lang="en-US" sz="1350" dirty="0"/>
          </a:p>
          <a:p>
            <a:pPr algn="l">
              <a:lnSpc>
                <a:spcPts val="2700"/>
              </a:lnSpc>
            </a:pPr>
            <a:endParaRPr lang="en-US" sz="1350" dirty="0"/>
          </a:p>
          <a:p>
            <a:pPr algn="l">
              <a:lnSpc>
                <a:spcPts val="2700"/>
              </a:lnSpc>
            </a:pPr>
            <a:endParaRPr lang="en-US" sz="13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7732" y="2266950"/>
            <a:ext cx="8191401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950"/>
              </a:lnSpc>
            </a:pPr>
            <a:r>
              <a:rPr lang="en-US" sz="4500" b="1" kern="0" spc="-24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Batteries-as-a-Service (BaaS)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FFFFFF">
              <a:alpha val="23000"/>
            </a:srgbClr>
          </a:solidFill>
          <a:ln w="5292">
            <a:solidFill>
              <a:srgbClr val="FFFFFF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82911" y="694350"/>
            <a:ext cx="8184994" cy="0"/>
          </a:xfrm>
          <a:prstGeom prst="line">
            <a:avLst/>
          </a:prstGeom>
          <a:solidFill>
            <a:srgbClr val="FFFFFF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1644047"/>
            <a:ext cx="8191798" cy="2800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63"/>
              </a:lnSpc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 </a:t>
            </a:r>
            <a:r>
              <a:rPr lang="en-US" sz="18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Revenue generated per battery exchange.</a:t>
            </a:r>
            <a:endParaRPr lang="en-US" sz="1350" dirty="0"/>
          </a:p>
          <a:p>
            <a:pPr marL="190500" indent="-190500" algn="l">
              <a:lnSpc>
                <a:spcPts val="3150"/>
              </a:lnSpc>
              <a:buSzPct val="100000"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License technology to electric vehicle manufacturers for integration.    </a:t>
            </a:r>
            <a:endParaRPr lang="en-US" sz="1350" dirty="0"/>
          </a:p>
          <a:p>
            <a:pPr marL="190500" indent="-190500" algn="l">
              <a:lnSpc>
                <a:spcPts val="3150"/>
              </a:lnSpc>
              <a:buSzPct val="100000"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 Sale of carbon credits.</a:t>
            </a:r>
            <a:endParaRPr lang="en-US" sz="1350" dirty="0"/>
          </a:p>
          <a:p>
            <a:pPr marL="190500" indent="-190500" algn="l">
              <a:lnSpc>
                <a:spcPts val="3150"/>
              </a:lnSpc>
              <a:buSzPct val="100000"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Franchise exchange stations.</a:t>
            </a: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</p:txBody>
      </p:sp>
      <p:sp>
        <p:nvSpPr>
          <p:cNvPr id="4" name="Shape 1"/>
          <p:cNvSpPr/>
          <p:nvPr/>
        </p:nvSpPr>
        <p:spPr>
          <a:xfrm>
            <a:off x="475756" y="692944"/>
            <a:ext cx="819150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  <p:sp>
        <p:nvSpPr>
          <p:cNvPr id="7" name="Text 4"/>
          <p:cNvSpPr/>
          <p:nvPr/>
        </p:nvSpPr>
        <p:spPr>
          <a:xfrm>
            <a:off x="476250" y="961339"/>
            <a:ext cx="2905919" cy="4191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1" kern="0" spc="-24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Revenue Streams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470853" y="1783267"/>
            <a:ext cx="5345311" cy="73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Initial Pilot -100 vehicles with exchange stations (€10M)</a:t>
            </a:r>
            <a:endParaRPr lang="en-US" sz="105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Facilities, Marketing, Admin and Personnel </a:t>
            </a:r>
            <a:endParaRPr lang="en-US" sz="105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Debt retirement</a:t>
            </a: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1442423" y="1509547"/>
            <a:ext cx="347042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250"/>
              </a:lnSpc>
            </a:pPr>
            <a:r>
              <a:rPr lang="en-US" sz="1800" b="1" kern="0" spc="-24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Phase 2 - Bond (€25M)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2582496" y="2878531"/>
            <a:ext cx="5500936" cy="73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Expanded Pilot (€90M) - 500 vehicles plus exchange stations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Facilities, Marketing, Admin and Personnel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Debt retirement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2433313" y="2661011"/>
            <a:ext cx="341267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50"/>
              </a:lnSpc>
            </a:pPr>
            <a:r>
              <a:rPr lang="en-US" sz="1800" b="1" kern="0" spc="-24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Phase 3 - Bond (€125M)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3571006" y="3938416"/>
            <a:ext cx="4394746" cy="73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EU Market Expansion            </a:t>
            </a:r>
            <a:endParaRPr lang="en-US" sz="105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Build  battery and exchange station factories</a:t>
            </a:r>
            <a:endParaRPr lang="en-US" sz="105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Debt retirement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3430903" y="3655891"/>
            <a:ext cx="354776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250"/>
              </a:lnSpc>
            </a:pPr>
            <a:r>
              <a:rPr lang="en-US" sz="1800" b="1" kern="0" spc="-24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Phase 4 - Bond (€300M)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475756" y="479446"/>
            <a:ext cx="819150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10" name="Shape 7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205FF8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11" name="Text 8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  <p:sp>
        <p:nvSpPr>
          <p:cNvPr id="12" name="Text 9"/>
          <p:cNvSpPr/>
          <p:nvPr/>
        </p:nvSpPr>
        <p:spPr>
          <a:xfrm>
            <a:off x="476567" y="659808"/>
            <a:ext cx="509036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250"/>
              </a:lnSpc>
            </a:pPr>
            <a:r>
              <a:rPr lang="en-US" sz="1800" b="1" kern="0" spc="-24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Phase 1 - Early Investment  (€2M)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607381" y="980465"/>
            <a:ext cx="5184428" cy="487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Build Prototype</a:t>
            </a:r>
            <a:endParaRPr lang="en-US" sz="105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Issuance of Climate Bond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6567" y="246129"/>
            <a:ext cx="39052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75"/>
              </a:lnSpc>
            </a:pPr>
            <a:r>
              <a:rPr lang="en-US" sz="900" b="1" kern="0" spc="120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FUNDING PHASES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2388" y="1018482"/>
            <a:ext cx="8175278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250"/>
              </a:lnSpc>
            </a:pP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24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    1. Found the French Company </a:t>
            </a:r>
            <a:endParaRPr lang="en-US" sz="4500" dirty="0"/>
          </a:p>
          <a:p>
            <a:pPr algn="l">
              <a:lnSpc>
                <a:spcPts val="2250"/>
              </a:lnSpc>
            </a:pP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24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        2. SCOPE Certification </a:t>
            </a:r>
            <a:endParaRPr lang="en-US" sz="4500" dirty="0"/>
          </a:p>
          <a:p>
            <a:pPr algn="l">
              <a:lnSpc>
                <a:spcPts val="2250"/>
              </a:lnSpc>
            </a:pP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24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            3. Endorsements from French govt</a:t>
            </a:r>
            <a:endParaRPr lang="en-US" sz="4500" dirty="0"/>
          </a:p>
          <a:p>
            <a:pPr algn="l">
              <a:lnSpc>
                <a:spcPts val="2250"/>
              </a:lnSpc>
            </a:pP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24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                4. Negotiate underwriting of bond</a:t>
            </a:r>
            <a:endParaRPr lang="en-US" sz="4500" dirty="0"/>
          </a:p>
          <a:p>
            <a:pPr algn="l">
              <a:lnSpc>
                <a:spcPts val="2250"/>
              </a:lnSpc>
            </a:pP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24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                    5. List Bond on CBI Database </a:t>
            </a:r>
            <a:endParaRPr lang="en-US" sz="4500" dirty="0"/>
          </a:p>
          <a:p>
            <a:pPr algn="l">
              <a:lnSpc>
                <a:spcPts val="2250"/>
              </a:lnSpc>
            </a:pP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24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                        6. Bond is funded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FFFFFF">
              <a:alpha val="23000"/>
            </a:srgbClr>
          </a:solidFill>
          <a:ln w="5292">
            <a:solidFill>
              <a:srgbClr val="FFFFFF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92388" y="362670"/>
            <a:ext cx="8184994" cy="0"/>
          </a:xfrm>
          <a:prstGeom prst="line">
            <a:avLst/>
          </a:prstGeom>
          <a:solidFill>
            <a:srgbClr val="FFFFFF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92388" y="408963"/>
            <a:ext cx="6924229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120"/>
              </a:lnSpc>
            </a:pPr>
            <a:r>
              <a:rPr lang="en-US" sz="2400" b="0" kern="0" spc="-24" dirty="0">
                <a:solidFill>
                  <a:srgbClr val="FFFFFF"/>
                </a:solidFill>
                <a:latin typeface="Atkinson Hyperlegible" pitchFamily="34" charset="0"/>
                <a:ea typeface="Atkinson Hyperlegible" pitchFamily="34" charset="-122"/>
                <a:cs typeface="Atkinson Hyperlegible" pitchFamily="34" charset="-120"/>
              </a:rPr>
              <a:t>Steps to climate bond 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7910" y="1467088"/>
            <a:ext cx="390525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800"/>
              </a:lnSpc>
              <a:buSzPct val="100000"/>
              <a:buChar char="•"/>
            </a:pPr>
            <a:r>
              <a:rPr lang="en-US" sz="18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Early-stage agreement with top EU Electric Vehicle manufacturer to be an internal supplier of parts</a:t>
            </a:r>
            <a:endParaRPr lang="en-US" sz="1800" dirty="0"/>
          </a:p>
          <a:p>
            <a:pPr algn="l">
              <a:lnSpc>
                <a:spcPts val="1800"/>
              </a:lnSpc>
            </a:pPr>
            <a:endParaRPr lang="en-US" sz="1800" dirty="0"/>
          </a:p>
          <a:p>
            <a:pPr marL="190500" indent="-190500" algn="l">
              <a:lnSpc>
                <a:spcPts val="1800"/>
              </a:lnSpc>
              <a:buSzPct val="100000"/>
              <a:buChar char="•"/>
            </a:pPr>
            <a:r>
              <a:rPr lang="en-US" sz="18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 conversation with French automation manufacturer to supply exchange station mechanisms</a:t>
            </a:r>
            <a:endParaRPr lang="en-US" sz="1800" dirty="0"/>
          </a:p>
          <a:p>
            <a:pPr algn="l">
              <a:lnSpc>
                <a:spcPts val="1800"/>
              </a:lnSpc>
            </a:pPr>
            <a:r>
              <a:rPr lang="en-US" sz="18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 </a:t>
            </a:r>
            <a:endParaRPr lang="en-US" sz="1800" dirty="0"/>
          </a:p>
          <a:p>
            <a:pPr marL="190500" indent="-190500" algn="l">
              <a:lnSpc>
                <a:spcPts val="1800"/>
              </a:lnSpc>
              <a:buSzPct val="100000"/>
              <a:buChar char="•"/>
            </a:pPr>
            <a:r>
              <a:rPr lang="en-US" sz="18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Battery Recycling Plant and Factory with  French assembly equipment company</a:t>
            </a:r>
            <a:endParaRPr lang="en-US" sz="1800" dirty="0"/>
          </a:p>
          <a:p>
            <a:pPr algn="l">
              <a:lnSpc>
                <a:spcPts val="1800"/>
              </a:lnSpc>
            </a:pPr>
            <a:endParaRPr lang="en-US" sz="1800" dirty="0"/>
          </a:p>
          <a:p>
            <a:pPr marL="190500" indent="-190500" algn="l">
              <a:lnSpc>
                <a:spcPts val="1800"/>
              </a:lnSpc>
              <a:buSzPct val="100000"/>
              <a:buChar char="•"/>
            </a:pPr>
            <a:r>
              <a:rPr lang="en-US" sz="18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Discussions with city governments and multiple Ministries in France</a:t>
            </a:r>
            <a:endParaRPr lang="en-US" sz="1800" dirty="0"/>
          </a:p>
          <a:p>
            <a:pPr algn="l">
              <a:lnSpc>
                <a:spcPts val="1800"/>
              </a:lnSpc>
            </a:pPr>
            <a:endParaRPr lang="en-US" sz="1800" dirty="0"/>
          </a:p>
        </p:txBody>
      </p:sp>
      <p:pic>
        <p:nvPicPr>
          <p:cNvPr id="4" name="Image 0" descr="https://pitch-assets-ccb95893-de3f-4266-973c-20049231b248.s3.eu-west-1.amazonaws.com/5c879fb0-5f95-4a4f-805b-fe634a62cccf?pitch-bytes=1779284&amp;pitch-content-type=image%2Fjpeg"/>
          <p:cNvPicPr>
            <a:picLocks noChangeAspect="1"/>
          </p:cNvPicPr>
          <p:nvPr/>
        </p:nvPicPr>
        <p:blipFill>
          <a:blip r:embed="rId3"/>
          <a:srcRect t="21977" b="1633"/>
          <a:stretch/>
        </p:blipFill>
        <p:spPr>
          <a:xfrm>
            <a:off x="4761917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5756" y="474879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76202" y="560192"/>
            <a:ext cx="3905151" cy="833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281"/>
              </a:lnSpc>
            </a:pPr>
            <a:r>
              <a:rPr lang="en-US" sz="26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Strategic &amp; Commercial Progress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87854" y="745738"/>
            <a:ext cx="8190062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850"/>
              </a:lnSpc>
            </a:pPr>
            <a:r>
              <a:rPr lang="en-US" sz="4500" b="0" kern="0" spc="-24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Capital Ask </a:t>
            </a:r>
            <a:endParaRPr lang="en-US" sz="4500" dirty="0"/>
          </a:p>
        </p:txBody>
      </p:sp>
      <p:sp>
        <p:nvSpPr>
          <p:cNvPr id="4" name="Text 1"/>
          <p:cNvSpPr/>
          <p:nvPr/>
        </p:nvSpPr>
        <p:spPr>
          <a:xfrm>
            <a:off x="535237" y="1653879"/>
            <a:ext cx="826030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150"/>
              </a:lnSpc>
            </a:pPr>
            <a:r>
              <a:rPr lang="en-US" sz="1800" b="1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Seeking €2M from early-stage investors to: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492745" y="3095041"/>
            <a:ext cx="7411864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</a:pPr>
            <a:r>
              <a:rPr lang="en-US" sz="18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Early Stage Investors receive:</a:t>
            </a:r>
            <a:endParaRPr lang="en-US" sz="2400" dirty="0"/>
          </a:p>
          <a:p>
            <a:pPr algn="l">
              <a:lnSpc>
                <a:spcPts val="3600"/>
              </a:lnSpc>
            </a:pPr>
            <a:r>
              <a:rPr lang="en-US" sz="1800" b="1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1. €3M repayment from initial bond proceeds within 2 years </a:t>
            </a:r>
            <a:endParaRPr lang="en-US" sz="2400" dirty="0"/>
          </a:p>
          <a:p>
            <a:pPr algn="l">
              <a:lnSpc>
                <a:spcPts val="3600"/>
              </a:lnSpc>
            </a:pPr>
            <a:r>
              <a:rPr lang="en-US" sz="1800" b="1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2. Or may exercise option for conversion to €3M in Preferred Stock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475756" y="692944"/>
            <a:ext cx="819150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8" name="Text 5"/>
          <p:cNvSpPr/>
          <p:nvPr/>
        </p:nvSpPr>
        <p:spPr>
          <a:xfrm>
            <a:off x="534546" y="1674404"/>
            <a:ext cx="6389191" cy="1800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63"/>
              </a:lnSpc>
            </a:pPr>
            <a:endParaRPr lang="en-US" sz="1350" dirty="0"/>
          </a:p>
          <a:p>
            <a:pPr algn="l">
              <a:lnSpc>
                <a:spcPts val="3150"/>
              </a:lnSpc>
            </a:pPr>
            <a:r>
              <a:rPr lang="en-US" sz="1800" b="1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1. Manufacture Jasper System battery exchange prototypes</a:t>
            </a:r>
            <a:endParaRPr lang="en-US" sz="1350" dirty="0"/>
          </a:p>
          <a:p>
            <a:pPr algn="l">
              <a:lnSpc>
                <a:spcPts val="3150"/>
              </a:lnSpc>
            </a:pPr>
            <a:r>
              <a:rPr lang="en-US" sz="1800" b="1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2. Create a Minimum Viable Product to take to automakers</a:t>
            </a:r>
            <a:endParaRPr lang="en-US" sz="1350" dirty="0"/>
          </a:p>
          <a:p>
            <a:pPr algn="l">
              <a:lnSpc>
                <a:spcPts val="3150"/>
              </a:lnSpc>
            </a:pPr>
            <a:r>
              <a:rPr lang="en-US" sz="1800" b="1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3. Position company for bond issuance and scaling</a:t>
            </a: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3565545"/>
            <a:ext cx="2285851" cy="639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680"/>
              </a:lnSpc>
              <a:buSzPct val="100000"/>
              <a:buChar char="•"/>
            </a:pPr>
            <a:r>
              <a:rPr lang="en-US" sz="1100" b="0" dirty="0">
                <a:solidFill>
                  <a:srgbClr val="666666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Monopoly on patented IP in ethical, exchangeable EV battery system.</a:t>
            </a:r>
            <a:endParaRPr lang="en-US" sz="1050" dirty="0"/>
          </a:p>
          <a:p>
            <a:pPr algn="l">
              <a:lnSpc>
                <a:spcPts val="1680"/>
              </a:lnSpc>
            </a:pP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476567" y="3162490"/>
            <a:ext cx="1666726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Strategic </a:t>
            </a:r>
            <a:endParaRPr lang="en-US" sz="2625" dirty="0"/>
          </a:p>
        </p:txBody>
      </p:sp>
      <p:pic>
        <p:nvPicPr>
          <p:cNvPr id="5" name="Image 0" descr="https://images.unsplash.com/photo-1531403009284-440f080d1e12?crop=entropy&amp;cs=tinysrgb&amp;fit=max&amp;fm=jpg&amp;ixid=M3wyMTIyMnwwfDF8c2VhcmNofDN8fHN0cmF0ZWdpY3xlbnwwfHx8fDE3NDM3OTIwMzJ8MA&amp;ixlib=rb-4.0.3&amp;q=80&amp;w=1080"/>
          <p:cNvPicPr>
            <a:picLocks noChangeAspect="1"/>
          </p:cNvPicPr>
          <p:nvPr/>
        </p:nvPicPr>
        <p:blipFill>
          <a:blip r:embed="rId3"/>
          <a:srcRect l="2026" r="14510"/>
          <a:stretch/>
        </p:blipFill>
        <p:spPr>
          <a:xfrm>
            <a:off x="476567" y="1190648"/>
            <a:ext cx="2286000" cy="18259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427209" y="4180359"/>
            <a:ext cx="2285702" cy="426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680"/>
              </a:lnSpc>
              <a:buSzPct val="100000"/>
              <a:buChar char="•"/>
            </a:pPr>
            <a:r>
              <a:rPr lang="en-US" sz="1100" b="0" dirty="0">
                <a:solidFill>
                  <a:srgbClr val="666666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 line with EU regulation and green funding channels.</a:t>
            </a:r>
            <a:endParaRPr lang="en-US" sz="1050" dirty="0"/>
          </a:p>
        </p:txBody>
      </p:sp>
      <p:sp>
        <p:nvSpPr>
          <p:cNvPr id="7" name="Text 3"/>
          <p:cNvSpPr/>
          <p:nvPr/>
        </p:nvSpPr>
        <p:spPr>
          <a:xfrm>
            <a:off x="3427209" y="3781615"/>
            <a:ext cx="1666726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Scalable </a:t>
            </a:r>
            <a:endParaRPr lang="en-US" sz="2625" dirty="0"/>
          </a:p>
        </p:txBody>
      </p:sp>
      <p:pic>
        <p:nvPicPr>
          <p:cNvPr id="8" name="Image 1" descr="https://images.unsplash.com/photo-1650231842166-7688bd1db54c?crop=entropy&amp;cs=tinysrgb&amp;fit=max&amp;fm=jpg&amp;ixid=M3wyMTIyMnwwfDF8c2VhcmNofDh8fHNjYWxhYmxlfGVufDB8fHx8MTc0Mzc2NjkxNHww&amp;ixlib=rb-4.0.3&amp;q=80&amp;w=1080"/>
          <p:cNvPicPr>
            <a:picLocks noChangeAspect="1"/>
          </p:cNvPicPr>
          <p:nvPr/>
        </p:nvPicPr>
        <p:blipFill>
          <a:blip r:embed="rId4"/>
          <a:srcRect t="18359" b="1020"/>
          <a:stretch/>
        </p:blipFill>
        <p:spPr>
          <a:xfrm>
            <a:off x="3427209" y="1190648"/>
            <a:ext cx="2286000" cy="245731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379769" y="3567905"/>
            <a:ext cx="2285603" cy="639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680"/>
              </a:lnSpc>
              <a:buSzPct val="100000"/>
              <a:buChar char="•"/>
            </a:pPr>
            <a:r>
              <a:rPr lang="en-US" sz="1100" b="0" dirty="0">
                <a:solidFill>
                  <a:srgbClr val="666666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Partner ready with OEMs and municipalities.</a:t>
            </a:r>
            <a:endParaRPr lang="en-US" sz="1050" dirty="0"/>
          </a:p>
          <a:p>
            <a:pPr marL="190500" indent="-190500" algn="l">
              <a:lnSpc>
                <a:spcPts val="1680"/>
              </a:lnSpc>
              <a:buSzPct val="100000"/>
              <a:buChar char="•"/>
            </a:pPr>
            <a:r>
              <a:rPr lang="en-US" sz="1100" b="0" dirty="0">
                <a:solidFill>
                  <a:srgbClr val="666666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Green bond ready.</a:t>
            </a:r>
            <a:endParaRPr lang="en-US" sz="1050" dirty="0"/>
          </a:p>
        </p:txBody>
      </p:sp>
      <p:sp>
        <p:nvSpPr>
          <p:cNvPr id="10" name="Text 5"/>
          <p:cNvSpPr/>
          <p:nvPr/>
        </p:nvSpPr>
        <p:spPr>
          <a:xfrm>
            <a:off x="6379769" y="3162490"/>
            <a:ext cx="1666726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Timely</a:t>
            </a:r>
            <a:endParaRPr lang="en-US" sz="2625" dirty="0"/>
          </a:p>
        </p:txBody>
      </p:sp>
      <p:pic>
        <p:nvPicPr>
          <p:cNvPr id="11" name="Image 2" descr="https://images.unsplash.com/photo-1530653048-4d8c08678aa0?crop=entropy&amp;cs=tinysrgb&amp;fit=max&amp;fm=jpg&amp;ixid=M3wyMTIyMnwwfDF8c2VhcmNofDF8fHRpbWVseXxlbnwwfHx8fDE3NDM3OTIwNTJ8MA&amp;ixlib=rb-4.0.3&amp;q=80&amp;w=1080"/>
          <p:cNvPicPr>
            <a:picLocks noChangeAspect="1"/>
          </p:cNvPicPr>
          <p:nvPr/>
        </p:nvPicPr>
        <p:blipFill>
          <a:blip r:embed="rId5"/>
          <a:srcRect l="4130" r="12390"/>
          <a:stretch/>
        </p:blipFill>
        <p:spPr>
          <a:xfrm>
            <a:off x="6379769" y="1190648"/>
            <a:ext cx="2286000" cy="1825943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475756" y="692944"/>
            <a:ext cx="819150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13" name="Shape 7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205FF8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14" name="Shape 8"/>
          <p:cNvSpPr/>
          <p:nvPr/>
        </p:nvSpPr>
        <p:spPr>
          <a:xfrm>
            <a:off x="475731" y="3017045"/>
            <a:ext cx="2288713" cy="0"/>
          </a:xfrm>
          <a:prstGeom prst="line">
            <a:avLst/>
          </a:prstGeom>
          <a:solidFill>
            <a:srgbClr val="156082"/>
          </a:solidFill>
          <a:ln w="21167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15" name="Shape 9"/>
          <p:cNvSpPr/>
          <p:nvPr/>
        </p:nvSpPr>
        <p:spPr>
          <a:xfrm>
            <a:off x="3426996" y="3651561"/>
            <a:ext cx="2288662" cy="0"/>
          </a:xfrm>
          <a:prstGeom prst="line">
            <a:avLst/>
          </a:prstGeom>
          <a:solidFill>
            <a:srgbClr val="156082"/>
          </a:solidFill>
          <a:ln w="21167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16" name="Shape 10"/>
          <p:cNvSpPr/>
          <p:nvPr/>
        </p:nvSpPr>
        <p:spPr>
          <a:xfrm>
            <a:off x="6378235" y="3017045"/>
            <a:ext cx="2288662" cy="0"/>
          </a:xfrm>
          <a:prstGeom prst="line">
            <a:avLst/>
          </a:prstGeom>
          <a:solidFill>
            <a:srgbClr val="156082"/>
          </a:solidFill>
          <a:ln w="21167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17" name="Text 11"/>
          <p:cNvSpPr/>
          <p:nvPr/>
        </p:nvSpPr>
        <p:spPr>
          <a:xfrm>
            <a:off x="476250" y="733901"/>
            <a:ext cx="1768922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413"/>
              </a:lnSpc>
            </a:pPr>
            <a:r>
              <a:rPr lang="en-US" sz="26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Why invest? </a:t>
            </a:r>
            <a:endParaRPr lang="en-US" sz="2625" dirty="0"/>
          </a:p>
        </p:txBody>
      </p:sp>
      <p:sp>
        <p:nvSpPr>
          <p:cNvPr id="18" name="Text 12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4586" y="904875"/>
            <a:ext cx="3905151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Investor Incentive</a:t>
            </a:r>
            <a:endParaRPr lang="en-US" sz="2625" dirty="0"/>
          </a:p>
        </p:txBody>
      </p:sp>
      <p:pic>
        <p:nvPicPr>
          <p:cNvPr id="4" name="Image 0" descr="https://images.unsplash.com/photo-1559526324-593bc073d938?crop=entropy&amp;cs=tinysrgb&amp;fit=max&amp;fm=jpg&amp;ixid=M3wyMTIyMnwwfDF8c2VhcmNofDR8fGludmVzdG9yfGVufDB8fHx8MTc0Mzc2Mzg5NXww&amp;ixlib=rb-4.0.3&amp;q=80&amp;w=1080"/>
          <p:cNvPicPr>
            <a:picLocks noChangeAspect="1"/>
          </p:cNvPicPr>
          <p:nvPr/>
        </p:nvPicPr>
        <p:blipFill>
          <a:blip r:embed="rId3"/>
          <a:srcRect l="2034" r="35879"/>
          <a:stretch/>
        </p:blipFill>
        <p:spPr>
          <a:xfrm>
            <a:off x="475242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62432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859228" y="1524656"/>
            <a:ext cx="4024833" cy="2100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€3M investor repayment secured under green bond capital acquisition.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Preferred equity structure for additional early stage investment.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Invest in a system that provides the infrastructure to support the growing market for EVs.</a:t>
            </a: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5737" y="4859932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  <p:sp>
        <p:nvSpPr>
          <p:cNvPr id="4" name="Text 1"/>
          <p:cNvSpPr/>
          <p:nvPr/>
        </p:nvSpPr>
        <p:spPr>
          <a:xfrm>
            <a:off x="477910" y="1491570"/>
            <a:ext cx="3905250" cy="2833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625"/>
              </a:lnSpc>
              <a:spcAft>
                <a:spcPts val="656"/>
              </a:spcAft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The climate crisis is prompting a shift toward electric vehicles.</a:t>
            </a:r>
            <a:endParaRPr lang="en-US" sz="2625" dirty="0"/>
          </a:p>
          <a:p>
            <a:pPr marL="190500" indent="-190500" algn="l">
              <a:lnSpc>
                <a:spcPts val="2625"/>
              </a:lnSpc>
              <a:spcAft>
                <a:spcPts val="656"/>
              </a:spcAft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European Union climate goals will result  in a  400% increase in electric vehicles sales.</a:t>
            </a:r>
            <a:endParaRPr lang="en-US" sz="2625" dirty="0"/>
          </a:p>
          <a:p>
            <a:pPr marL="190500" indent="-190500" algn="l">
              <a:lnSpc>
                <a:spcPts val="2625"/>
              </a:lnSpc>
              <a:spcAft>
                <a:spcPts val="656"/>
              </a:spcAft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Widespread electric vehicle adoption requires technological innovations that match the safety and convenience of internal combustion vehicles.</a:t>
            </a:r>
            <a:endParaRPr lang="en-US" sz="2625" dirty="0"/>
          </a:p>
        </p:txBody>
      </p:sp>
      <p:pic>
        <p:nvPicPr>
          <p:cNvPr id="5" name="Image 0" descr="https://images.unsplash.com/photo-1582032951374-314efb7ccb76?crop=entropy&amp;cs=tinysrgb&amp;fit=max&amp;fm=jpg&amp;ixid=M3wyMTIyMnwwfDF8c2VhcmNofDE1fHxjbGltYXRlJTIwY3Jpc2lzfGVufDB8fHx8MTc0Mzc4NTk4OHww&amp;ixlib=rb-4.0.3&amp;q=80&amp;w=1080"/>
          <p:cNvPicPr>
            <a:picLocks noChangeAspect="1"/>
          </p:cNvPicPr>
          <p:nvPr/>
        </p:nvPicPr>
        <p:blipFill>
          <a:blip r:embed="rId3"/>
          <a:srcRect l="18511" r="19810"/>
          <a:stretch/>
        </p:blipFill>
        <p:spPr>
          <a:xfrm>
            <a:off x="4761917" y="474700"/>
            <a:ext cx="3905250" cy="4193663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475756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8" name="Text 4"/>
          <p:cNvSpPr/>
          <p:nvPr/>
        </p:nvSpPr>
        <p:spPr>
          <a:xfrm>
            <a:off x="476202" y="904875"/>
            <a:ext cx="3905151" cy="583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94"/>
              </a:lnSpc>
            </a:pPr>
            <a:r>
              <a:rPr lang="en-US" sz="2600" b="1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The Climate Crisis 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68531" y="1516275"/>
            <a:ext cx="6210796" cy="23574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3713"/>
              </a:lnSpc>
            </a:pPr>
            <a:r>
              <a:rPr lang="en-US" sz="3400" b="0" kern="0" spc="-24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Widespread EV adoption </a:t>
            </a:r>
            <a:endParaRPr lang="en-US" sz="3375" dirty="0"/>
          </a:p>
          <a:p>
            <a:pPr algn="ctr">
              <a:lnSpc>
                <a:spcPts val="3713"/>
              </a:lnSpc>
            </a:pPr>
            <a:r>
              <a:rPr lang="en-US" sz="3400" b="0" kern="0" spc="-24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has been stalled by range anxiety, time consuming recharging, and problematic Lithium Ion battery systems.</a:t>
            </a:r>
            <a:endParaRPr lang="en-US" sz="3375" dirty="0"/>
          </a:p>
        </p:txBody>
      </p:sp>
      <p:sp>
        <p:nvSpPr>
          <p:cNvPr id="4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FFFFFF">
              <a:alpha val="23000"/>
            </a:srgbClr>
          </a:solidFill>
          <a:ln w="5292">
            <a:solidFill>
              <a:srgbClr val="FFFFFF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82911" y="694350"/>
            <a:ext cx="8184994" cy="0"/>
          </a:xfrm>
          <a:prstGeom prst="line">
            <a:avLst/>
          </a:prstGeom>
          <a:solidFill>
            <a:srgbClr val="FFFFFF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86080" y="4859932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21986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4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WWW.JASPEREVTECHINC.COM</a:t>
            </a:r>
            <a:endParaRPr lang="en-US" sz="675" dirty="0"/>
          </a:p>
        </p:txBody>
      </p:sp>
      <p:sp>
        <p:nvSpPr>
          <p:cNvPr id="4" name="Text 1"/>
          <p:cNvSpPr/>
          <p:nvPr/>
        </p:nvSpPr>
        <p:spPr>
          <a:xfrm>
            <a:off x="477910" y="1270726"/>
            <a:ext cx="3905250" cy="303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endParaRPr lang="en-US" sz="2625" dirty="0"/>
          </a:p>
          <a:p>
            <a:pPr algn="l">
              <a:lnSpc>
                <a:spcPts val="3413"/>
              </a:lnSpc>
            </a:pPr>
            <a:r>
              <a:rPr lang="en-US" sz="14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Current charging technology is unable to replicate the ease of refuelling petrol cars:</a:t>
            </a: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4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Charging is too slow (25 + minutes) </a:t>
            </a: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4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Unreliable and easily damaged batteries</a:t>
            </a: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4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Batteries are too expensive (€10k +)</a:t>
            </a:r>
            <a:endParaRPr lang="en-US" sz="2625" dirty="0"/>
          </a:p>
          <a:p>
            <a:pPr algn="l">
              <a:lnSpc>
                <a:spcPts val="3413"/>
              </a:lnSpc>
            </a:pPr>
            <a:endParaRPr lang="en-US" sz="2625" dirty="0"/>
          </a:p>
        </p:txBody>
      </p:sp>
      <p:pic>
        <p:nvPicPr>
          <p:cNvPr id="5" name="Image 0" descr="https://pitch-assets-ccb95893-de3f-4266-973c-20049231b248.s3.eu-west-1.amazonaws.com/ff00b5ae-c0cd-4911-9404-2143860d68cf?pitch-bytes=29858&amp;pitch-content-type=image%2Fjpeg"/>
          <p:cNvPicPr>
            <a:picLocks noChangeAspect="1"/>
          </p:cNvPicPr>
          <p:nvPr/>
        </p:nvPicPr>
        <p:blipFill>
          <a:blip r:embed="rId3"/>
          <a:srcRect l="17195" r="17195"/>
          <a:stretch/>
        </p:blipFill>
        <p:spPr>
          <a:xfrm>
            <a:off x="4761917" y="474700"/>
            <a:ext cx="3905250" cy="4193663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475756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8" name="Text 4"/>
          <p:cNvSpPr/>
          <p:nvPr/>
        </p:nvSpPr>
        <p:spPr>
          <a:xfrm>
            <a:off x="476202" y="904875"/>
            <a:ext cx="3905151" cy="583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94"/>
              </a:lnSpc>
            </a:pPr>
            <a:r>
              <a:rPr lang="en-US" sz="26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Limitations of Technology 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71161" y="1685444"/>
            <a:ext cx="4300835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Nickel and cobalt are scarce, unethically sourced, and emission heavy to refine.</a:t>
            </a: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Environmental impact of battery production erodes EV sustainability gains.</a:t>
            </a:r>
            <a:endParaRPr lang="en-US" sz="2625" dirty="0"/>
          </a:p>
        </p:txBody>
      </p:sp>
      <p:pic>
        <p:nvPicPr>
          <p:cNvPr id="4" name="Image 0" descr="https://images.unsplash.com/photo-1483638906402-d942f4840969?crop=entropy&amp;cs=tinysrgb&amp;fit=max&amp;fm=jpg&amp;ixid=M3wyMTIyMnwwfDF8c2VhcmNofDF8fG1pbmluZyUyMGlzc3Vlc3xlbnwwfHx8fDE3NDM3ODg3Mzd8MA&amp;ixlib=rb-4.0.3&amp;q=80&amp;w=1080"/>
          <p:cNvPicPr>
            <a:picLocks noChangeAspect="1"/>
          </p:cNvPicPr>
          <p:nvPr/>
        </p:nvPicPr>
        <p:blipFill>
          <a:blip r:embed="rId3"/>
          <a:srcRect l="6006" r="872"/>
          <a:stretch/>
        </p:blipFill>
        <p:spPr>
          <a:xfrm>
            <a:off x="4761917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5142" y="379949"/>
            <a:ext cx="3906496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76202" y="599705"/>
            <a:ext cx="3905138" cy="833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281"/>
              </a:lnSpc>
            </a:pPr>
            <a:r>
              <a:rPr lang="en-US" sz="26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Environmental and Ethical Factors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7360111" y="5162971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4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WWW.JASPEREVTECHINC.COM</a:t>
            </a:r>
            <a:endParaRPr lang="en-US" sz="675" dirty="0"/>
          </a:p>
        </p:txBody>
      </p:sp>
      <p:sp>
        <p:nvSpPr>
          <p:cNvPr id="9" name="Text 5"/>
          <p:cNvSpPr/>
          <p:nvPr/>
        </p:nvSpPr>
        <p:spPr>
          <a:xfrm>
            <a:off x="712697" y="5162971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4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  <p:sp>
        <p:nvSpPr>
          <p:cNvPr id="10" name="Text 6"/>
          <p:cNvSpPr/>
          <p:nvPr/>
        </p:nvSpPr>
        <p:spPr>
          <a:xfrm>
            <a:off x="7598236" y="540109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4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WWW.JASPEREVTECHINC.COM</a:t>
            </a:r>
            <a:endParaRPr lang="en-US" sz="675" dirty="0"/>
          </a:p>
        </p:txBody>
      </p:sp>
      <p:sp>
        <p:nvSpPr>
          <p:cNvPr id="11" name="Text 7"/>
          <p:cNvSpPr/>
          <p:nvPr/>
        </p:nvSpPr>
        <p:spPr>
          <a:xfrm>
            <a:off x="950822" y="540109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4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  <p:sp>
        <p:nvSpPr>
          <p:cNvPr id="12" name="Text 8"/>
          <p:cNvSpPr/>
          <p:nvPr/>
        </p:nvSpPr>
        <p:spPr>
          <a:xfrm>
            <a:off x="481520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7683" y="1323975"/>
            <a:ext cx="819150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950"/>
              </a:lnSpc>
            </a:pPr>
            <a:r>
              <a:rPr lang="en-US" sz="4500" b="0" kern="0" spc="-24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The Jasper System eliminates charging delays, ethical concerns, and fire risk with exchange based system.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FFFFFF">
              <a:alpha val="23000"/>
            </a:srgbClr>
          </a:solidFill>
          <a:ln w="5292">
            <a:solidFill>
              <a:srgbClr val="FFFFFF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82911" y="694350"/>
            <a:ext cx="8184994" cy="0"/>
          </a:xfrm>
          <a:prstGeom prst="line">
            <a:avLst/>
          </a:prstGeom>
          <a:solidFill>
            <a:srgbClr val="FFFFFF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81520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4586" y="897145"/>
            <a:ext cx="3905250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1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Jasper Exchange System </a:t>
            </a:r>
            <a:endParaRPr lang="en-US" sz="2625" dirty="0"/>
          </a:p>
        </p:txBody>
      </p:sp>
      <p:pic>
        <p:nvPicPr>
          <p:cNvPr id="4" name="Image 0" descr="https://images.unsplash.com/photo-1605191737662-98ba90cb953e?crop=entropy&amp;cs=tinysrgb&amp;fit=max&amp;fm=jpg&amp;ixid=M3wyMTIyMnwwfDF8c2VhcmNofDJ8fGJhdHRlcnklMjBleGNoYW5nZXxlbnwwfHx8fDE3NDM3ODc0Njl8MA&amp;ixlib=rb-4.0.3&amp;q=80&amp;w=1080"/>
          <p:cNvPicPr>
            <a:picLocks noChangeAspect="1"/>
          </p:cNvPicPr>
          <p:nvPr/>
        </p:nvPicPr>
        <p:blipFill>
          <a:blip r:embed="rId3"/>
          <a:srcRect l="2077" r="35841"/>
          <a:stretch/>
        </p:blipFill>
        <p:spPr>
          <a:xfrm>
            <a:off x="475242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62432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760653" y="1914718"/>
            <a:ext cx="3905250" cy="24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No cobalt/nickel:</a:t>
            </a: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Ethical, abundant, low-cost.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Safer: </a:t>
            </a: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Thermal stability prevents fire.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Hybrid:</a:t>
            </a: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Charge at home and swap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Convenience:</a:t>
            </a: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Automated Battery exchange completed in under two minutes.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Up to date: </a:t>
            </a: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Avoid obsolescence as users get updated batteries upon release with our subscription. Never have to buy a new battery.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4586" y="904875"/>
            <a:ext cx="3905250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1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Proof that it Works</a:t>
            </a:r>
            <a:endParaRPr lang="en-US" sz="2625" dirty="0"/>
          </a:p>
        </p:txBody>
      </p:sp>
      <p:pic>
        <p:nvPicPr>
          <p:cNvPr id="4" name="Image 0" descr="https://pitch-assets-ccb95893-de3f-4266-973c-20049231b248.s3.eu-west-1.amazonaws.com/450e7dc9-0a75-40d9-9884-97a06eb2c8eb?pitch-bytes=233961&amp;pitch-content-type=image%2Fjpeg"/>
          <p:cNvPicPr>
            <a:picLocks noChangeAspect="1"/>
          </p:cNvPicPr>
          <p:nvPr/>
        </p:nvPicPr>
        <p:blipFill>
          <a:blip r:embed="rId3"/>
          <a:srcRect l="23310" r="6848"/>
          <a:stretch/>
        </p:blipFill>
        <p:spPr>
          <a:xfrm>
            <a:off x="475242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62432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760747" y="1566863"/>
            <a:ext cx="4010397" cy="3300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NIO’s battery exchange model demonstrates clear success:</a:t>
            </a:r>
            <a:endParaRPr lang="en-US" sz="1350" dirty="0"/>
          </a:p>
          <a:p>
            <a:pPr marL="381000" lvl="1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Over 3,100 stations deployed, first in urban areas, then along major highways.</a:t>
            </a:r>
            <a:endParaRPr lang="en-US" sz="1350" dirty="0"/>
          </a:p>
          <a:p>
            <a:pPr marL="381000" lvl="1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Millions of battery exchanges conducted.</a:t>
            </a:r>
            <a:endParaRPr lang="en-US" sz="1350" dirty="0"/>
          </a:p>
          <a:p>
            <a:pPr marL="381000" lvl="1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Reduced urban congestion and downtime.</a:t>
            </a:r>
            <a:endParaRPr lang="en-US" sz="1350" dirty="0"/>
          </a:p>
          <a:p>
            <a:pPr marL="381000" lvl="1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Now they have entered and hope to corner the exchange market in the EU.</a:t>
            </a:r>
            <a:endParaRPr lang="en-US" sz="1350" dirty="0"/>
          </a:p>
          <a:p>
            <a:pPr algn="l">
              <a:lnSpc>
                <a:spcPts val="2363"/>
              </a:lnSpc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We leverage their success to validate the Jasper System model—improving upon it with faster, safer, cleaner, and more cost-efficient technology.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1157</Words>
  <Application>Microsoft Office PowerPoint</Application>
  <PresentationFormat>On-screen Show (16:9)</PresentationFormat>
  <Paragraphs>184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Questrial</vt:lpstr>
      <vt:lpstr>Atkinson Hyperlegible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EV Battery  Exchange System</dc:title>
  <dc:subject>PptxGenJS Presentation</dc:subject>
  <dc:creator>Pitch Software GmbH</dc:creator>
  <cp:lastModifiedBy>Peter Droste</cp:lastModifiedBy>
  <cp:revision>2</cp:revision>
  <dcterms:created xsi:type="dcterms:W3CDTF">2025-05-02T16:21:34Z</dcterms:created>
  <dcterms:modified xsi:type="dcterms:W3CDTF">2025-05-02T16:28:00Z</dcterms:modified>
</cp:coreProperties>
</file>